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82" r:id="rId3"/>
    <p:sldId id="322" r:id="rId4"/>
    <p:sldId id="311" r:id="rId5"/>
    <p:sldId id="312" r:id="rId6"/>
    <p:sldId id="325" r:id="rId7"/>
    <p:sldId id="314" r:id="rId8"/>
    <p:sldId id="319" r:id="rId9"/>
    <p:sldId id="358" r:id="rId10"/>
    <p:sldId id="357" r:id="rId11"/>
    <p:sldId id="289" r:id="rId12"/>
    <p:sldId id="326" r:id="rId13"/>
    <p:sldId id="354" r:id="rId14"/>
    <p:sldId id="352" r:id="rId15"/>
    <p:sldId id="353" r:id="rId16"/>
    <p:sldId id="355" r:id="rId17"/>
    <p:sldId id="356" r:id="rId18"/>
    <p:sldId id="260" r:id="rId19"/>
  </p:sldIdLst>
  <p:sldSz cx="16249650" cy="9144000"/>
  <p:notesSz cx="6858000" cy="9144000"/>
  <p:defaultTextStyle>
    <a:defPPr>
      <a:defRPr lang="en-US"/>
    </a:defPPr>
    <a:lvl1pPr marL="0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1pPr>
    <a:lvl2pPr marL="609448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2pPr>
    <a:lvl3pPr marL="1218895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3pPr>
    <a:lvl4pPr marL="1828343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4pPr>
    <a:lvl5pPr marL="2437790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5pPr>
    <a:lvl6pPr marL="3047238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6pPr>
    <a:lvl7pPr marL="3656686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7pPr>
    <a:lvl8pPr marL="4266133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8pPr>
    <a:lvl9pPr marL="4875581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719" userDrawn="1">
          <p15:clr>
            <a:srgbClr val="A4A3A4"/>
          </p15:clr>
        </p15:guide>
        <p15:guide id="2" pos="5118" userDrawn="1">
          <p15:clr>
            <a:srgbClr val="A4A3A4"/>
          </p15:clr>
        </p15:guide>
        <p15:guide id="3" orient="horz" pos="5254">
          <p15:clr>
            <a:srgbClr val="A4A3A4"/>
          </p15:clr>
        </p15:guide>
        <p15:guide id="4" pos="4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CEFA"/>
    <a:srgbClr val="008000"/>
    <a:srgbClr val="FF66CC"/>
    <a:srgbClr val="FF9900"/>
    <a:srgbClr val="CC00CC"/>
    <a:srgbClr val="F96B13"/>
    <a:srgbClr val="FF7C80"/>
    <a:srgbClr val="D67F00"/>
    <a:srgbClr val="66FF66"/>
    <a:srgbClr val="FF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5" autoAdjust="0"/>
    <p:restoredTop sz="95520" autoAdjust="0"/>
  </p:normalViewPr>
  <p:slideViewPr>
    <p:cSldViewPr snapToGrid="0" snapToObjects="1">
      <p:cViewPr varScale="1">
        <p:scale>
          <a:sx n="44" d="100"/>
          <a:sy n="44" d="100"/>
        </p:scale>
        <p:origin x="-138" y="-858"/>
      </p:cViewPr>
      <p:guideLst>
        <p:guide orient="horz" pos="3719"/>
        <p:guide orient="horz" pos="5254"/>
        <p:guide pos="5118"/>
        <p:guide pos="4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843200213" cy="184320021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10"/>
      <c:depthPercent val="350"/>
      <c:rAngAx val="1"/>
    </c:view3D>
    <c:floor>
      <c:spPr>
        <a:solidFill>
          <a:srgbClr val="996633"/>
        </a:solidFill>
        <a:scene3d>
          <a:camera prst="orthographicFront"/>
          <a:lightRig rig="threePt" dir="t"/>
        </a:scene3d>
        <a:sp3d prstMaterial="metal">
          <a:bevelT/>
          <a:contourClr>
            <a:srgbClr val="000000"/>
          </a:contourClr>
        </a:sp3d>
      </c:spPr>
    </c:floor>
    <c:plotArea>
      <c:layout>
        <c:manualLayout>
          <c:layoutTarget val="inner"/>
          <c:xMode val="edge"/>
          <c:yMode val="edge"/>
          <c:x val="7.4009945458215643E-3"/>
          <c:y val="1.1129892744706609E-2"/>
          <c:w val="0.97176630830285926"/>
          <c:h val="0.9031516810688823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производства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 prstMaterial="metal">
              <a:bevelT/>
              <a:bevelB w="0" h="0"/>
            </a:sp3d>
          </c:spPr>
          <c:dPt>
            <c:idx val="8"/>
            <c:spPr>
              <a:solidFill>
                <a:srgbClr val="0070C0"/>
              </a:solidFill>
              <a:scene3d>
                <a:camera prst="orthographicFront"/>
                <a:lightRig rig="threePt" dir="t"/>
              </a:scene3d>
              <a:sp3d prstMaterial="metal">
                <a:bevelT/>
                <a:bevelB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787F-4F7C-9644-A92C91155608}"/>
              </c:ext>
            </c:extLst>
          </c:dPt>
          <c:dPt>
            <c:idx val="9"/>
            <c:spPr>
              <a:solidFill>
                <a:srgbClr val="86CEFA"/>
              </a:solidFill>
              <a:scene3d>
                <a:camera prst="orthographicFront"/>
                <a:lightRig rig="threePt" dir="t"/>
              </a:scene3d>
              <a:sp3d prstMaterial="metal">
                <a:bevelT/>
                <a:bevelB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787F-4F7C-9644-A92C91155608}"/>
              </c:ext>
            </c:extLst>
          </c:dPt>
          <c:dPt>
            <c:idx val="10"/>
            <c:spPr>
              <a:solidFill>
                <a:srgbClr val="66CCFF"/>
              </a:solidFill>
              <a:scene3d>
                <a:camera prst="orthographicFront"/>
                <a:lightRig rig="threePt" dir="t"/>
              </a:scene3d>
              <a:sp3d prstMaterial="metal">
                <a:bevelT/>
                <a:bevelB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787F-4F7C-9644-A92C91155608}"/>
              </c:ext>
            </c:extLst>
          </c:dPt>
          <c:dPt>
            <c:idx val="11"/>
            <c:spPr>
              <a:solidFill>
                <a:srgbClr val="66CCFF"/>
              </a:solidFill>
              <a:scene3d>
                <a:camera prst="orthographicFront"/>
                <a:lightRig rig="threePt" dir="t"/>
              </a:scene3d>
              <a:sp3d prstMaterial="metal">
                <a:bevelT/>
                <a:bevelB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787F-4F7C-9644-A92C91155608}"/>
              </c:ext>
            </c:extLst>
          </c:dPt>
          <c:cat>
            <c:numRef>
              <c:f>Лист1!$A$2:$A$11</c:f>
              <c:numCache>
                <c:formatCode>General</c:formatCode>
                <c:ptCount val="10"/>
                <c:pt idx="0">
                  <c:v>1992</c:v>
                </c:pt>
                <c:pt idx="1">
                  <c:v>1996</c:v>
                </c:pt>
                <c:pt idx="2">
                  <c:v>2000</c:v>
                </c:pt>
                <c:pt idx="3">
                  <c:v>2004</c:v>
                </c:pt>
                <c:pt idx="4">
                  <c:v>2008</c:v>
                </c:pt>
                <c:pt idx="5">
                  <c:v>2012</c:v>
                </c:pt>
                <c:pt idx="6">
                  <c:v>2014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0.5</c:v>
                </c:pt>
                <c:pt idx="1">
                  <c:v>5</c:v>
                </c:pt>
                <c:pt idx="2">
                  <c:v>13</c:v>
                </c:pt>
                <c:pt idx="3">
                  <c:v>16</c:v>
                </c:pt>
                <c:pt idx="4">
                  <c:v>19</c:v>
                </c:pt>
                <c:pt idx="5">
                  <c:v>21</c:v>
                </c:pt>
                <c:pt idx="6">
                  <c:v>23</c:v>
                </c:pt>
                <c:pt idx="7">
                  <c:v>25</c:v>
                </c:pt>
                <c:pt idx="8">
                  <c:v>28</c:v>
                </c:pt>
                <c:pt idx="9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787F-4F7C-9644-A92C91155608}"/>
            </c:ext>
          </c:extLst>
        </c:ser>
        <c:gapWidth val="196"/>
        <c:gapDepth val="68"/>
        <c:shape val="box"/>
        <c:axId val="150210432"/>
        <c:axId val="153980928"/>
        <c:axId val="0"/>
      </c:bar3DChart>
      <c:catAx>
        <c:axId val="150210432"/>
        <c:scaling>
          <c:orientation val="minMax"/>
        </c:scaling>
        <c:axPos val="b"/>
        <c:numFmt formatCode="General" sourceLinked="1"/>
        <c:tickLblPos val="nextTo"/>
        <c:spPr>
          <a:noFill/>
          <a:ln>
            <a:prstDash val="sysDot"/>
          </a:ln>
        </c:spPr>
        <c:txPr>
          <a:bodyPr rot="0" vert="horz"/>
          <a:lstStyle/>
          <a:p>
            <a:pPr>
              <a:defRPr sz="2000" b="1">
                <a:solidFill>
                  <a:srgbClr val="002060"/>
                </a:solidFill>
                <a:latin typeface="Trebuchet MS" panose="020B0603020202020204" pitchFamily="34" charset="0"/>
              </a:defRPr>
            </a:pPr>
            <a:endParaRPr lang="ru-RU"/>
          </a:p>
        </c:txPr>
        <c:crossAx val="153980928"/>
        <c:crosses val="autoZero"/>
        <c:auto val="1"/>
        <c:lblAlgn val="ctr"/>
        <c:lblOffset val="100"/>
      </c:catAx>
      <c:valAx>
        <c:axId val="153980928"/>
        <c:scaling>
          <c:orientation val="minMax"/>
        </c:scaling>
        <c:delete val="1"/>
        <c:axPos val="l"/>
        <c:numFmt formatCode="General" sourceLinked="1"/>
        <c:tickLblPos val="none"/>
        <c:crossAx val="150210432"/>
        <c:crosses val="autoZero"/>
        <c:crossBetween val="between"/>
      </c:valAx>
      <c:spPr>
        <a:noFill/>
        <a:ln w="25400">
          <a:noFill/>
        </a:ln>
        <a:scene3d>
          <a:camera prst="orthographicFront"/>
          <a:lightRig rig="threePt" dir="t"/>
        </a:scene3d>
      </c:spPr>
    </c:plotArea>
    <c:plotVisOnly val="1"/>
    <c:dispBlanksAs val="gap"/>
  </c:chart>
  <c:spPr>
    <a:scene3d>
      <a:camera prst="orthographicFront"/>
      <a:lightRig rig="threePt" dir="t"/>
    </a:scene3d>
    <a:sp3d>
      <a:bevelT w="6350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3.2613563245251788E-3"/>
          <c:y val="5.8930048408482677E-2"/>
          <c:w val="0.93798558838442181"/>
          <c:h val="0.9410699515915175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effectLst>
              <a:outerShdw blurRad="50800" dist="38100" dir="1200000" sx="102000" sy="102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plastic">
              <a:bevelT/>
              <a:bevelB w="0" h="0"/>
            </a:sp3d>
          </c:spPr>
          <c:explosion val="15"/>
          <c:dPt>
            <c:idx val="0"/>
            <c:spPr>
              <a:solidFill>
                <a:srgbClr val="92D050"/>
              </a:solidFill>
              <a:effectLst>
                <a:outerShdw blurRad="50800" dist="38100" dir="1200000" sx="102000" sy="102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bevelT/>
                <a:bevelB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74B-464B-BF7E-C71089158011}"/>
              </c:ext>
            </c:extLst>
          </c:dPt>
          <c:dPt>
            <c:idx val="1"/>
            <c:spPr>
              <a:solidFill>
                <a:srgbClr val="FFC000"/>
              </a:solidFill>
              <a:effectLst>
                <a:outerShdw blurRad="50800" dist="38100" dir="1200000" sx="102000" sy="102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bevelT/>
                <a:bevelB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74B-464B-BF7E-C71089158011}"/>
              </c:ext>
            </c:extLst>
          </c:dPt>
          <c:dPt>
            <c:idx val="2"/>
            <c:spPr>
              <a:solidFill>
                <a:srgbClr val="FF7C80"/>
              </a:solidFill>
              <a:effectLst>
                <a:outerShdw blurRad="50800" dist="38100" dir="1200000" sx="102000" sy="102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bevelT/>
                <a:bevelB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74B-464B-BF7E-C71089158011}"/>
              </c:ext>
            </c:extLst>
          </c:dPt>
          <c:dLbls>
            <c:dLbl>
              <c:idx val="0"/>
              <c:layout>
                <c:manualLayout>
                  <c:x val="0.17806222078973893"/>
                  <c:y val="-7.601692762738614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74B-464B-BF7E-C71089158011}"/>
                </c:ext>
              </c:extLst>
            </c:dLbl>
            <c:dLbl>
              <c:idx val="1"/>
              <c:layout>
                <c:manualLayout>
                  <c:x val="-0.19852002951166534"/>
                  <c:y val="6.694826140963611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74B-464B-BF7E-C710891580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002060"/>
                    </a:solidFill>
                    <a:latin typeface="Trebuchet MS" panose="020B0603020202020204" pitchFamily="34" charset="0"/>
                  </a:defRPr>
                </a:pPr>
                <a:endParaRPr lang="ru-RU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Проф.</c:v>
                </c:pt>
                <c:pt idx="1">
                  <c:v>Сред.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0.61000000000000021</c:v>
                </c:pt>
                <c:pt idx="1">
                  <c:v>0.39000000000000012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74B-464B-BF7E-C71089158011}"/>
            </c:ext>
          </c:extLst>
        </c:ser>
        <c:dLbls>
          <c:showVal val="1"/>
        </c:dLbls>
        <c:firstSliceAng val="143"/>
      </c:pieChart>
      <c:spPr>
        <a:scene3d>
          <a:camera prst="orthographicFront"/>
          <a:lightRig rig="threePt" dir="t"/>
        </a:scene3d>
        <a:sp3d>
          <a:bevelT/>
        </a:sp3d>
      </c:spPr>
    </c:plotArea>
    <c:plotVisOnly val="1"/>
    <c:dispBlanksAs val="zero"/>
  </c:chart>
  <c:spPr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6761129479282436E-2"/>
          <c:y val="1.6399798245103351E-2"/>
          <c:w val="0.83204630647000077"/>
          <c:h val="0.983600201754896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effectLst>
              <a:outerShdw blurRad="50800" dist="38100" dir="1200000" sx="102000" sy="102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plastic">
              <a:bevelT/>
              <a:bevelB w="0" h="0"/>
            </a:sp3d>
          </c:spPr>
          <c:explosion val="18"/>
          <c:dPt>
            <c:idx val="0"/>
            <c:spPr>
              <a:solidFill>
                <a:srgbClr val="92D050"/>
              </a:solidFill>
              <a:effectLst>
                <a:outerShdw blurRad="50800" dist="38100" dir="1200000" sx="102000" sy="102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bevelT/>
                <a:bevelB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C2C-446F-BDBD-CB20748731C5}"/>
              </c:ext>
            </c:extLst>
          </c:dPt>
          <c:dPt>
            <c:idx val="1"/>
            <c:spPr>
              <a:solidFill>
                <a:srgbClr val="FFC000"/>
              </a:solidFill>
              <a:effectLst>
                <a:outerShdw blurRad="50800" dist="38100" dir="1200000" sx="102000" sy="102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bevelT/>
                <a:bevelB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C2C-446F-BDBD-CB20748731C5}"/>
              </c:ext>
            </c:extLst>
          </c:dPt>
          <c:dPt>
            <c:idx val="2"/>
            <c:spPr>
              <a:solidFill>
                <a:srgbClr val="FF7C80"/>
              </a:solidFill>
              <a:effectLst>
                <a:outerShdw blurRad="50800" dist="38100" dir="1200000" sx="102000" sy="102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bevelT/>
                <a:bevelB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C2C-446F-BDBD-CB20748731C5}"/>
              </c:ext>
            </c:extLst>
          </c:dPt>
          <c:dLbls>
            <c:dLbl>
              <c:idx val="0"/>
              <c:layout>
                <c:manualLayout>
                  <c:x val="0.16185719333811291"/>
                  <c:y val="-5.8905629095570303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67%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C2C-446F-BDBD-CB20748731C5}"/>
                </c:ext>
              </c:extLst>
            </c:dLbl>
            <c:dLbl>
              <c:idx val="1"/>
              <c:layout>
                <c:manualLayout>
                  <c:x val="-0.17705826382012746"/>
                  <c:y val="6.8702539813876515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33%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C2C-446F-BDBD-CB20748731C5}"/>
                </c:ext>
              </c:extLst>
            </c:dLbl>
            <c:dLbl>
              <c:idx val="2"/>
              <c:layout>
                <c:manualLayout>
                  <c:x val="-6.0436146273435531E-3"/>
                  <c:y val="-4.830989057527449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C2C-446F-BDBD-CB20748731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002060"/>
                    </a:solidFill>
                    <a:latin typeface="Trebuchet MS" panose="020B0603020202020204" pitchFamily="34" charset="0"/>
                  </a:defRPr>
                </a:pPr>
                <a:endParaRPr lang="ru-RU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Проф.</c:v>
                </c:pt>
                <c:pt idx="1">
                  <c:v>Сред.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0.78</c:v>
                </c:pt>
                <c:pt idx="1">
                  <c:v>0.22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C2C-446F-BDBD-CB20748731C5}"/>
            </c:ext>
          </c:extLst>
        </c:ser>
        <c:dLbls>
          <c:showVal val="1"/>
        </c:dLbls>
        <c:firstSliceAng val="110"/>
      </c:pieChart>
      <c:spPr>
        <a:scene3d>
          <a:camera prst="orthographicFront"/>
          <a:lightRig rig="threePt" dir="t"/>
        </a:scene3d>
        <a:sp3d>
          <a:bevelT/>
        </a:sp3d>
      </c:spPr>
    </c:plotArea>
    <c:plotVisOnly val="1"/>
    <c:dispBlanksAs val="zero"/>
  </c:chart>
  <c:spPr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6761129479282436E-2"/>
          <c:y val="1.6399798245103351E-2"/>
          <c:w val="0.83204630647000077"/>
          <c:h val="0.983600201754896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effectLst>
              <a:outerShdw blurRad="50800" dist="38100" dir="1200000" sx="102000" sy="102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plastic">
              <a:bevelT/>
              <a:bevelB w="0" h="0"/>
            </a:sp3d>
          </c:spPr>
          <c:explosion val="18"/>
          <c:dPt>
            <c:idx val="0"/>
            <c:spPr>
              <a:solidFill>
                <a:srgbClr val="92D050"/>
              </a:solidFill>
              <a:effectLst>
                <a:outerShdw blurRad="50800" dist="38100" dir="1200000" sx="102000" sy="102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bevelT/>
                <a:bevelB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935-4598-8FA9-8D61DC529907}"/>
              </c:ext>
            </c:extLst>
          </c:dPt>
          <c:dPt>
            <c:idx val="1"/>
            <c:spPr>
              <a:solidFill>
                <a:srgbClr val="FFC000"/>
              </a:solidFill>
              <a:effectLst>
                <a:outerShdw blurRad="50800" dist="38100" dir="1200000" sx="102000" sy="102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bevelT/>
                <a:bevelB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935-4598-8FA9-8D61DC529907}"/>
              </c:ext>
            </c:extLst>
          </c:dPt>
          <c:dPt>
            <c:idx val="2"/>
            <c:spPr>
              <a:solidFill>
                <a:srgbClr val="FF7C80"/>
              </a:solidFill>
              <a:effectLst>
                <a:outerShdw blurRad="50800" dist="38100" dir="1200000" sx="102000" sy="102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bevelT/>
                <a:bevelB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935-4598-8FA9-8D61DC529907}"/>
              </c:ext>
            </c:extLst>
          </c:dPt>
          <c:dLbls>
            <c:dLbl>
              <c:idx val="0"/>
              <c:layout>
                <c:manualLayout>
                  <c:x val="0.16185719333811291"/>
                  <c:y val="-5.8905629095570303E-2"/>
                </c:manualLayout>
              </c:layout>
              <c:tx>
                <c:rich>
                  <a:bodyPr/>
                  <a:lstStyle/>
                  <a:p>
                    <a:r>
                      <a:rPr lang="en-US" sz="3200" dirty="0" smtClean="0"/>
                      <a:t>69%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935-4598-8FA9-8D61DC529907}"/>
                </c:ext>
              </c:extLst>
            </c:dLbl>
            <c:dLbl>
              <c:idx val="1"/>
              <c:layout>
                <c:manualLayout>
                  <c:x val="-0.17705826382012746"/>
                  <c:y val="6.8702539813876515E-2"/>
                </c:manualLayout>
              </c:layout>
              <c:tx>
                <c:rich>
                  <a:bodyPr/>
                  <a:lstStyle/>
                  <a:p>
                    <a:r>
                      <a:rPr lang="en-US" sz="3200" dirty="0" smtClean="0"/>
                      <a:t>31%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935-4598-8FA9-8D61DC529907}"/>
                </c:ext>
              </c:extLst>
            </c:dLbl>
            <c:dLbl>
              <c:idx val="2"/>
              <c:layout>
                <c:manualLayout>
                  <c:x val="-6.0436146273435531E-3"/>
                  <c:y val="-4.830989057527449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935-4598-8FA9-8D61DC5299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1">
                    <a:solidFill>
                      <a:srgbClr val="002060"/>
                    </a:solidFill>
                    <a:latin typeface="Trebuchet MS" panose="020B0603020202020204" pitchFamily="34" charset="0"/>
                  </a:defRPr>
                </a:pPr>
                <a:endParaRPr lang="ru-RU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Проф.</c:v>
                </c:pt>
                <c:pt idx="1">
                  <c:v>Сред.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0.78</c:v>
                </c:pt>
                <c:pt idx="1">
                  <c:v>0.22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935-4598-8FA9-8D61DC529907}"/>
            </c:ext>
          </c:extLst>
        </c:ser>
        <c:dLbls>
          <c:showVal val="1"/>
        </c:dLbls>
        <c:firstSliceAng val="110"/>
      </c:pieChart>
      <c:spPr>
        <a:scene3d>
          <a:camera prst="orthographicFront"/>
          <a:lightRig rig="threePt" dir="t"/>
        </a:scene3d>
        <a:sp3d>
          <a:bevelT/>
        </a:sp3d>
      </c:spPr>
    </c:plotArea>
    <c:plotVisOnly val="1"/>
    <c:dispBlanksAs val="zero"/>
  </c:chart>
  <c:spPr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Средняя</a:t>
            </a:r>
            <a:r>
              <a:rPr lang="ru-RU" baseline="0" dirty="0" smtClean="0"/>
              <a:t> заработная плата в РФ, </a:t>
            </a:r>
            <a:r>
              <a:rPr lang="ru-RU" baseline="0" dirty="0" err="1" smtClean="0"/>
              <a:t>тыс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руб</a:t>
            </a:r>
            <a:endParaRPr lang="ru-RU" dirty="0"/>
          </a:p>
        </c:rich>
      </c:tx>
      <c:layout/>
    </c:title>
    <c:view3D>
      <c:rAngAx val="1"/>
    </c:view3D>
    <c:plotArea>
      <c:layout>
        <c:manualLayout>
          <c:layoutTarget val="inner"/>
          <c:xMode val="edge"/>
          <c:yMode val="edge"/>
          <c:x val="0.14593658741139362"/>
          <c:y val="0.11066055006401446"/>
          <c:w val="0.84475843002744555"/>
          <c:h val="0.5391394698153146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з/п, тыс руб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Курганская область</c:v>
                </c:pt>
                <c:pt idx="1">
                  <c:v>Челябинская область</c:v>
                </c:pt>
                <c:pt idx="2">
                  <c:v>Свердловская область</c:v>
                </c:pt>
                <c:pt idx="3">
                  <c:v>Алтайский край</c:v>
                </c:pt>
                <c:pt idx="4">
                  <c:v>Омская область</c:v>
                </c:pt>
                <c:pt idx="5">
                  <c:v>Кировская область</c:v>
                </c:pt>
                <c:pt idx="6">
                  <c:v>Саратовская область</c:v>
                </c:pt>
                <c:pt idx="7">
                  <c:v>Компания "Увелка"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29.7</c:v>
                </c:pt>
                <c:pt idx="1">
                  <c:v>35.4</c:v>
                </c:pt>
                <c:pt idx="2">
                  <c:v>38.700000000000003</c:v>
                </c:pt>
                <c:pt idx="3">
                  <c:v>25.1</c:v>
                </c:pt>
                <c:pt idx="4">
                  <c:v>34.200000000000003</c:v>
                </c:pt>
                <c:pt idx="5">
                  <c:v>27.8</c:v>
                </c:pt>
                <c:pt idx="6">
                  <c:v>27.2</c:v>
                </c:pt>
                <c:pt idx="7">
                  <c:v>56</c:v>
                </c:pt>
              </c:numCache>
            </c:numRef>
          </c:val>
        </c:ser>
        <c:shape val="cylinder"/>
        <c:axId val="43012480"/>
        <c:axId val="43014016"/>
        <c:axId val="0"/>
      </c:bar3DChart>
      <c:catAx>
        <c:axId val="43012480"/>
        <c:scaling>
          <c:orientation val="minMax"/>
        </c:scaling>
        <c:axPos val="b"/>
        <c:tickLblPos val="nextTo"/>
        <c:crossAx val="43014016"/>
        <c:crosses val="autoZero"/>
        <c:lblAlgn val="ctr"/>
        <c:lblOffset val="100"/>
      </c:catAx>
      <c:valAx>
        <c:axId val="43014016"/>
        <c:scaling>
          <c:orientation val="minMax"/>
        </c:scaling>
        <c:axPos val="l"/>
        <c:majorGridlines/>
        <c:numFmt formatCode="General" sourceLinked="1"/>
        <c:tickLblPos val="nextTo"/>
        <c:crossAx val="4301248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15C5D-8E0F-BB43-A8CD-68784E3C1469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DDBE8-1FB9-604A-BAF9-190C0BE2F1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42574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48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895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343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790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238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686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133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581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DDBE8-1FB9-604A-BAF9-190C0BE2F15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64455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DDBE8-1FB9-604A-BAF9-190C0BE2F15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6505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16249650" cy="9140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25" y="3543300"/>
            <a:ext cx="11102975" cy="2217420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00125" y="6591300"/>
            <a:ext cx="3656171" cy="609600"/>
          </a:xfrm>
        </p:spPr>
        <p:txBody>
          <a:bodyPr anchor="t"/>
          <a:lstStyle>
            <a:lvl1pPr>
              <a:defRPr sz="2000">
                <a:solidFill>
                  <a:schemeClr val="bg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fld id="{19F9ED83-6787-3240-9952-5DEDAA3BDC6C}" type="datetime3">
              <a:rPr lang="en-US" smtClean="0"/>
              <a:pPr/>
              <a:t>2 November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382696" y="8644467"/>
            <a:ext cx="5484257" cy="486833"/>
          </a:xfrm>
        </p:spPr>
        <p:txBody>
          <a:bodyPr/>
          <a:lstStyle>
            <a:lvl1pPr>
              <a:defRPr>
                <a:solidFill>
                  <a:srgbClr val="F8A6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76315" y="8657167"/>
            <a:ext cx="3656171" cy="486833"/>
          </a:xfrm>
        </p:spPr>
        <p:txBody>
          <a:bodyPr/>
          <a:lstStyle>
            <a:lvl1pPr>
              <a:defRPr>
                <a:solidFill>
                  <a:srgbClr val="F8A600"/>
                </a:solidFill>
              </a:defRPr>
            </a:lvl1pPr>
          </a:lstStyle>
          <a:p>
            <a:fld id="{483EFF3F-8D48-C844-9066-03B7131FA0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49650" cy="9140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2825" y="1028700"/>
            <a:ext cx="11585575" cy="1219200"/>
          </a:xfrm>
        </p:spPr>
        <p:txBody>
          <a:bodyPr anchor="t">
            <a:normAutofit/>
          </a:bodyPr>
          <a:lstStyle>
            <a:lvl1pPr algn="l">
              <a:defRPr sz="3500" b="1">
                <a:solidFill>
                  <a:schemeClr val="tx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825" y="2552700"/>
            <a:ext cx="11585575" cy="4483100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  <a:lvl2pPr marL="609356" indent="0" algn="ctr">
              <a:buNone/>
              <a:defRPr sz="2666"/>
            </a:lvl2pPr>
            <a:lvl3pPr marL="1218712" indent="0" algn="ctr">
              <a:buNone/>
              <a:defRPr sz="2399"/>
            </a:lvl3pPr>
            <a:lvl4pPr marL="1828068" indent="0" algn="ctr">
              <a:buNone/>
              <a:defRPr sz="2132"/>
            </a:lvl4pPr>
            <a:lvl5pPr marL="2437425" indent="0" algn="ctr">
              <a:buNone/>
              <a:defRPr sz="2132"/>
            </a:lvl5pPr>
            <a:lvl6pPr marL="3046781" indent="0" algn="ctr">
              <a:buNone/>
              <a:defRPr sz="2132"/>
            </a:lvl6pPr>
            <a:lvl7pPr marL="3656137" indent="0" algn="ctr">
              <a:buNone/>
              <a:defRPr sz="2132"/>
            </a:lvl7pPr>
            <a:lvl8pPr marL="4265493" indent="0" algn="ctr">
              <a:buNone/>
              <a:defRPr sz="2132"/>
            </a:lvl8pPr>
            <a:lvl9pPr marL="4874849" indent="0" algn="ctr">
              <a:buNone/>
              <a:defRPr sz="2132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29439" y="8648700"/>
            <a:ext cx="3656171" cy="486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8D1DD7-F637-6341-B7AC-0AA716BC619A}" type="datetime3">
              <a:rPr lang="en-US" smtClean="0"/>
              <a:pPr/>
              <a:t>2 November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0125" y="8115300"/>
            <a:ext cx="5387975" cy="486833"/>
          </a:xfrm>
        </p:spPr>
        <p:txBody>
          <a:bodyPr anchor="t"/>
          <a:lstStyle>
            <a:lvl1pPr algn="l">
              <a:defRPr sz="2000">
                <a:solidFill>
                  <a:srgbClr val="E41D12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68100" y="8115300"/>
            <a:ext cx="3781425" cy="486833"/>
          </a:xfrm>
        </p:spPr>
        <p:txBody>
          <a:bodyPr anchor="t"/>
          <a:lstStyle>
            <a:lvl1pPr>
              <a:defRPr sz="2000">
                <a:solidFill>
                  <a:srgbClr val="E11D14"/>
                </a:solidFill>
              </a:defRPr>
            </a:lvl1pPr>
          </a:lstStyle>
          <a:p>
            <a:fld id="{483EFF3F-8D48-C844-9066-03B7131FA0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16249650" cy="9140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825" y="0"/>
            <a:ext cx="11534774" cy="1028700"/>
          </a:xfrm>
        </p:spPr>
        <p:txBody>
          <a:bodyPr anchor="t">
            <a:normAutofit/>
          </a:bodyPr>
          <a:lstStyle>
            <a:lvl1pPr algn="l">
              <a:defRPr sz="3500" b="1">
                <a:solidFill>
                  <a:schemeClr val="bg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0126" y="3302000"/>
            <a:ext cx="3047999" cy="3822700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rgbClr val="F8A600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  <a:lvl2pPr marL="609356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871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8068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4pPr>
            <a:lvl5pPr marL="2437425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5pPr>
            <a:lvl6pPr marL="3046781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6pPr>
            <a:lvl7pPr marL="3656137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7pPr>
            <a:lvl8pPr marL="4265493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8pPr>
            <a:lvl9pPr marL="4874849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0125" y="8661401"/>
            <a:ext cx="3355975" cy="486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6F94F9-9F84-5749-94CB-43C4F99B81A5}" type="datetime3">
              <a:rPr lang="en-US" smtClean="0"/>
              <a:pPr/>
              <a:t>2 November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0125" y="8115300"/>
            <a:ext cx="5375275" cy="486833"/>
          </a:xfrm>
        </p:spPr>
        <p:txBody>
          <a:bodyPr anchor="t"/>
          <a:lstStyle>
            <a:lvl1pPr algn="l">
              <a:defRPr sz="2000">
                <a:solidFill>
                  <a:srgbClr val="E41D12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5401" y="8115300"/>
            <a:ext cx="3794126" cy="486833"/>
          </a:xfrm>
        </p:spPr>
        <p:txBody>
          <a:bodyPr anchor="t"/>
          <a:lstStyle>
            <a:lvl1pPr>
              <a:defRPr sz="2000">
                <a:solidFill>
                  <a:srgbClr val="E41D12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fld id="{483EFF3F-8D48-C844-9066-03B7131FA0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581525" y="1028700"/>
            <a:ext cx="10668000" cy="609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"/>
            <a:ext cx="16249650" cy="9140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8126" y="12039"/>
            <a:ext cx="11201400" cy="1016661"/>
          </a:xfrm>
        </p:spPr>
        <p:txBody>
          <a:bodyPr anchor="t">
            <a:normAutofit/>
          </a:bodyPr>
          <a:lstStyle>
            <a:lvl1pPr>
              <a:defRPr sz="3500" b="1">
                <a:solidFill>
                  <a:schemeClr val="bg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1525" y="1028700"/>
            <a:ext cx="10569575" cy="6096000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tx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  <a:lvl2pPr>
              <a:defRPr sz="2000">
                <a:solidFill>
                  <a:schemeClr val="tx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2pPr>
            <a:lvl3pPr>
              <a:defRPr sz="2000">
                <a:solidFill>
                  <a:schemeClr val="tx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3pPr>
            <a:lvl4pPr>
              <a:defRPr sz="2000">
                <a:solidFill>
                  <a:schemeClr val="tx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4pPr>
            <a:lvl5pPr>
              <a:defRPr sz="2000">
                <a:solidFill>
                  <a:schemeClr val="tx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0125" y="8648700"/>
            <a:ext cx="3656171" cy="48683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fld id="{F7B0012B-2F49-1241-8D50-A50610CC5A10}" type="datetime3">
              <a:rPr lang="en-US" smtClean="0"/>
              <a:pPr/>
              <a:t>2 November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0125" y="8115300"/>
            <a:ext cx="5484257" cy="486833"/>
          </a:xfrm>
        </p:spPr>
        <p:txBody>
          <a:bodyPr anchor="t"/>
          <a:lstStyle>
            <a:lvl1pPr algn="l">
              <a:defRPr sz="2000">
                <a:solidFill>
                  <a:srgbClr val="E41D12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93354" y="8115300"/>
            <a:ext cx="3656171" cy="486833"/>
          </a:xfrm>
        </p:spPr>
        <p:txBody>
          <a:bodyPr anchor="t"/>
          <a:lstStyle>
            <a:lvl1pPr>
              <a:defRPr sz="2000">
                <a:solidFill>
                  <a:srgbClr val="E41D12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</a:lstStyle>
          <a:p>
            <a:fld id="{483EFF3F-8D48-C844-9066-03B7131FA0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00125" y="3314700"/>
            <a:ext cx="3048000" cy="3810000"/>
          </a:xfrm>
        </p:spPr>
        <p:txBody>
          <a:bodyPr>
            <a:noAutofit/>
          </a:bodyPr>
          <a:lstStyle>
            <a:lvl1pPr>
              <a:defRPr sz="2000">
                <a:solidFill>
                  <a:srgbClr val="F8A600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  <a:lvl2pPr>
              <a:defRPr sz="2000">
                <a:solidFill>
                  <a:srgbClr val="F8A600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2pPr>
            <a:lvl3pPr>
              <a:defRPr sz="2000">
                <a:solidFill>
                  <a:srgbClr val="F8A600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3pPr>
            <a:lvl4pPr>
              <a:defRPr sz="2000">
                <a:solidFill>
                  <a:srgbClr val="F8A600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4pPr>
            <a:lvl5pPr>
              <a:defRPr sz="2000">
                <a:solidFill>
                  <a:srgbClr val="F8A600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3572"/>
            <a:ext cx="16249650" cy="914042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00125" y="8644467"/>
            <a:ext cx="3800474" cy="486833"/>
          </a:xfrm>
        </p:spPr>
        <p:txBody>
          <a:bodyPr/>
          <a:lstStyle>
            <a:lvl1pPr>
              <a:defRPr>
                <a:solidFill>
                  <a:srgbClr val="F8A600"/>
                </a:solidFill>
              </a:defRPr>
            </a:lvl1pPr>
          </a:lstStyle>
          <a:p>
            <a:fld id="{D44C290D-62D7-1B4E-A543-57B8F0409DB9}" type="datetime3">
              <a:rPr lang="en-US" smtClean="0"/>
              <a:pPr/>
              <a:t>2 November 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08600" y="8644466"/>
            <a:ext cx="5638800" cy="486833"/>
          </a:xfrm>
        </p:spPr>
        <p:txBody>
          <a:bodyPr/>
          <a:lstStyle>
            <a:lvl1pPr>
              <a:defRPr>
                <a:solidFill>
                  <a:srgbClr val="F8A6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55401" y="8644465"/>
            <a:ext cx="3794124" cy="486833"/>
          </a:xfrm>
        </p:spPr>
        <p:txBody>
          <a:bodyPr/>
          <a:lstStyle>
            <a:lvl1pPr>
              <a:defRPr>
                <a:solidFill>
                  <a:srgbClr val="F8A600"/>
                </a:solidFill>
              </a:defRPr>
            </a:lvl1pPr>
          </a:lstStyle>
          <a:p>
            <a:fld id="{483EFF3F-8D48-C844-9066-03B7131FA0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164" y="486834"/>
            <a:ext cx="14015323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164" y="2434167"/>
            <a:ext cx="14015323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164" y="8475134"/>
            <a:ext cx="365617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BC76C-1793-AA43-88FC-39C882EB1D46}" type="datetime3">
              <a:rPr lang="en-US" smtClean="0"/>
              <a:pPr/>
              <a:t>2 November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2697" y="8475134"/>
            <a:ext cx="54842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76315" y="8475134"/>
            <a:ext cx="365617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EFF3F-8D48-C844-9066-03B7131FA0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765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1" r:id="rId2"/>
    <p:sldLayoutId id="2147483663" r:id="rId3"/>
    <p:sldLayoutId id="2147483662" r:id="rId4"/>
    <p:sldLayoutId id="2147483667" r:id="rId5"/>
  </p:sldLayoutIdLst>
  <p:hf hdr="0"/>
  <p:txStyles>
    <p:titleStyle>
      <a:lvl1pPr algn="l" defTabSz="1218712" rtl="0" eaLnBrk="1" latinLnBrk="0" hangingPunct="1">
        <a:lnSpc>
          <a:spcPct val="90000"/>
        </a:lnSpc>
        <a:spcBef>
          <a:spcPct val="0"/>
        </a:spcBef>
        <a:buNone/>
        <a:defRPr sz="58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678" indent="-304678" algn="l" defTabSz="1218712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914034" indent="-304678" algn="l" defTabSz="1218712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390" indent="-304678" algn="l" defTabSz="1218712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3pPr>
      <a:lvl4pPr marL="2132747" indent="-304678" algn="l" defTabSz="1218712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103" indent="-304678" algn="l" defTabSz="1218712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351459" indent="-304678" algn="l" defTabSz="1218712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815" indent="-304678" algn="l" defTabSz="1218712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171" indent="-304678" algn="l" defTabSz="1218712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527" indent="-304678" algn="l" defTabSz="1218712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56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12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068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25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781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137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493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849" algn="l" defTabSz="12187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326" userDrawn="1">
          <p15:clr>
            <a:srgbClr val="F26B43"/>
          </p15:clr>
        </p15:guide>
        <p15:guide id="2" pos="318" userDrawn="1">
          <p15:clr>
            <a:srgbClr val="F26B43"/>
          </p15:clr>
        </p15:guide>
        <p15:guide id="3" pos="630" userDrawn="1">
          <p15:clr>
            <a:srgbClr val="F26B43"/>
          </p15:clr>
        </p15:guide>
        <p15:guide id="4" pos="966" userDrawn="1">
          <p15:clr>
            <a:srgbClr val="F26B43"/>
          </p15:clr>
        </p15:guide>
        <p15:guide id="5" pos="1278" userDrawn="1">
          <p15:clr>
            <a:srgbClr val="F26B43"/>
          </p15:clr>
        </p15:guide>
        <p15:guide id="6" pos="1590" userDrawn="1">
          <p15:clr>
            <a:srgbClr val="F26B43"/>
          </p15:clr>
        </p15:guide>
        <p15:guide id="7" pos="1926" userDrawn="1">
          <p15:clr>
            <a:srgbClr val="F26B43"/>
          </p15:clr>
        </p15:guide>
        <p15:guide id="8" pos="2238" userDrawn="1">
          <p15:clr>
            <a:srgbClr val="F26B43"/>
          </p15:clr>
        </p15:guide>
        <p15:guide id="9" pos="2550" userDrawn="1">
          <p15:clr>
            <a:srgbClr val="F26B43"/>
          </p15:clr>
        </p15:guide>
        <p15:guide id="10" pos="2886" userDrawn="1">
          <p15:clr>
            <a:srgbClr val="F26B43"/>
          </p15:clr>
        </p15:guide>
        <p15:guide id="11" pos="3198" userDrawn="1">
          <p15:clr>
            <a:srgbClr val="F26B43"/>
          </p15:clr>
        </p15:guide>
        <p15:guide id="12" pos="3510" userDrawn="1">
          <p15:clr>
            <a:srgbClr val="F26B43"/>
          </p15:clr>
        </p15:guide>
        <p15:guide id="13" pos="3846" userDrawn="1">
          <p15:clr>
            <a:srgbClr val="F26B43"/>
          </p15:clr>
        </p15:guide>
        <p15:guide id="14" pos="4158" userDrawn="1">
          <p15:clr>
            <a:srgbClr val="F26B43"/>
          </p15:clr>
        </p15:guide>
        <p15:guide id="15" pos="4470" userDrawn="1">
          <p15:clr>
            <a:srgbClr val="F26B43"/>
          </p15:clr>
        </p15:guide>
        <p15:guide id="16" pos="4806" userDrawn="1">
          <p15:clr>
            <a:srgbClr val="F26B43"/>
          </p15:clr>
        </p15:guide>
        <p15:guide id="17" pos="5118" userDrawn="1">
          <p15:clr>
            <a:srgbClr val="F26B43"/>
          </p15:clr>
        </p15:guide>
        <p15:guide id="18" pos="5430" userDrawn="1">
          <p15:clr>
            <a:srgbClr val="F26B43"/>
          </p15:clr>
        </p15:guide>
        <p15:guide id="19" pos="5766" userDrawn="1">
          <p15:clr>
            <a:srgbClr val="F26B43"/>
          </p15:clr>
        </p15:guide>
        <p15:guide id="20" pos="6078" userDrawn="1">
          <p15:clr>
            <a:srgbClr val="F26B43"/>
          </p15:clr>
        </p15:guide>
        <p15:guide id="21" pos="6390" userDrawn="1">
          <p15:clr>
            <a:srgbClr val="F26B43"/>
          </p15:clr>
        </p15:guide>
        <p15:guide id="22" pos="6726" userDrawn="1">
          <p15:clr>
            <a:srgbClr val="F26B43"/>
          </p15:clr>
        </p15:guide>
        <p15:guide id="23" pos="7038" userDrawn="1">
          <p15:clr>
            <a:srgbClr val="F26B43"/>
          </p15:clr>
        </p15:guide>
        <p15:guide id="24" pos="7350" userDrawn="1">
          <p15:clr>
            <a:srgbClr val="F26B43"/>
          </p15:clr>
        </p15:guide>
        <p15:guide id="25" pos="7686" userDrawn="1">
          <p15:clr>
            <a:srgbClr val="F26B43"/>
          </p15:clr>
        </p15:guide>
        <p15:guide id="26" pos="7998" userDrawn="1">
          <p15:clr>
            <a:srgbClr val="F26B43"/>
          </p15:clr>
        </p15:guide>
        <p15:guide id="27" pos="8310" userDrawn="1">
          <p15:clr>
            <a:srgbClr val="F26B43"/>
          </p15:clr>
        </p15:guide>
        <p15:guide id="28" pos="8646" userDrawn="1">
          <p15:clr>
            <a:srgbClr val="F26B43"/>
          </p15:clr>
        </p15:guide>
        <p15:guide id="29" pos="8958" userDrawn="1">
          <p15:clr>
            <a:srgbClr val="F26B43"/>
          </p15:clr>
        </p15:guide>
        <p15:guide id="30" pos="9270" userDrawn="1">
          <p15:clr>
            <a:srgbClr val="F26B43"/>
          </p15:clr>
        </p15:guide>
        <p15:guide id="31" pos="9606" userDrawn="1">
          <p15:clr>
            <a:srgbClr val="F26B43"/>
          </p15:clr>
        </p15:guide>
        <p15:guide id="32" pos="9918" userDrawn="1">
          <p15:clr>
            <a:srgbClr val="F26B43"/>
          </p15:clr>
        </p15:guide>
        <p15:guide id="33" orient="horz" pos="648" userDrawn="1">
          <p15:clr>
            <a:srgbClr val="F26B43"/>
          </p15:clr>
        </p15:guide>
        <p15:guide id="34" orient="horz" pos="960" userDrawn="1">
          <p15:clr>
            <a:srgbClr val="F26B43"/>
          </p15:clr>
        </p15:guide>
        <p15:guide id="35" orient="horz" pos="1272" userDrawn="1">
          <p15:clr>
            <a:srgbClr val="F26B43"/>
          </p15:clr>
        </p15:guide>
        <p15:guide id="36" orient="horz" pos="1608" userDrawn="1">
          <p15:clr>
            <a:srgbClr val="F26B43"/>
          </p15:clr>
        </p15:guide>
        <p15:guide id="37" orient="horz" pos="1920" userDrawn="1">
          <p15:clr>
            <a:srgbClr val="F26B43"/>
          </p15:clr>
        </p15:guide>
        <p15:guide id="38" orient="horz" pos="2232" userDrawn="1">
          <p15:clr>
            <a:srgbClr val="F26B43"/>
          </p15:clr>
        </p15:guide>
        <p15:guide id="39" orient="horz" pos="2568" userDrawn="1">
          <p15:clr>
            <a:srgbClr val="F26B43"/>
          </p15:clr>
        </p15:guide>
        <p15:guide id="40" orient="horz" pos="2880" userDrawn="1">
          <p15:clr>
            <a:srgbClr val="F26B43"/>
          </p15:clr>
        </p15:guide>
        <p15:guide id="41" orient="horz" pos="3192" userDrawn="1">
          <p15:clr>
            <a:srgbClr val="F26B43"/>
          </p15:clr>
        </p15:guide>
        <p15:guide id="42" orient="horz" pos="3528" userDrawn="1">
          <p15:clr>
            <a:srgbClr val="F26B43"/>
          </p15:clr>
        </p15:guide>
        <p15:guide id="43" orient="horz" pos="3840" userDrawn="1">
          <p15:clr>
            <a:srgbClr val="F26B43"/>
          </p15:clr>
        </p15:guide>
        <p15:guide id="44" orient="horz" pos="4152" userDrawn="1">
          <p15:clr>
            <a:srgbClr val="F26B43"/>
          </p15:clr>
        </p15:guide>
        <p15:guide id="45" orient="horz" pos="4488" userDrawn="1">
          <p15:clr>
            <a:srgbClr val="F26B43"/>
          </p15:clr>
        </p15:guide>
        <p15:guide id="46" orient="horz" pos="4800" userDrawn="1">
          <p15:clr>
            <a:srgbClr val="F26B43"/>
          </p15:clr>
        </p15:guide>
        <p15:guide id="47" orient="horz" pos="5112" userDrawn="1">
          <p15:clr>
            <a:srgbClr val="F26B43"/>
          </p15:clr>
        </p15:guide>
        <p15:guide id="48" orient="horz" pos="54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microsoft.com/office/2007/relationships/hdphoto" Target="../media/hdphoto13.wdp"/><Relationship Id="rId12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5.png"/><Relationship Id="rId10" Type="http://schemas.openxmlformats.org/officeDocument/2006/relationships/image" Target="../media/image12.jpeg"/><Relationship Id="rId4" Type="http://schemas.openxmlformats.org/officeDocument/2006/relationships/image" Target="../media/image80.jpeg"/><Relationship Id="rId9" Type="http://schemas.openxmlformats.org/officeDocument/2006/relationships/image" Target="../media/image8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3.wdp"/><Relationship Id="rId18" Type="http://schemas.openxmlformats.org/officeDocument/2006/relationships/image" Target="../media/image20.png"/><Relationship Id="rId3" Type="http://schemas.openxmlformats.org/officeDocument/2006/relationships/image" Target="../media/image8.png"/><Relationship Id="rId21" Type="http://schemas.openxmlformats.org/officeDocument/2006/relationships/image" Target="../media/image23.png"/><Relationship Id="rId7" Type="http://schemas.openxmlformats.org/officeDocument/2006/relationships/image" Target="../media/image12.jpe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image" Target="../media/image27.jpeg"/><Relationship Id="rId2" Type="http://schemas.openxmlformats.org/officeDocument/2006/relationships/image" Target="../media/image7.jpe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microsoft.com/office/2007/relationships/hdphoto" Target="../media/hdphoto2.wdp"/><Relationship Id="rId24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17.jpeg"/><Relationship Id="rId23" Type="http://schemas.openxmlformats.org/officeDocument/2006/relationships/image" Target="../media/image25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16.jpeg"/><Relationship Id="rId22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6.png"/><Relationship Id="rId18" Type="http://schemas.openxmlformats.org/officeDocument/2006/relationships/image" Target="../media/image44.jpeg"/><Relationship Id="rId26" Type="http://schemas.openxmlformats.org/officeDocument/2006/relationships/image" Target="../media/image50.png"/><Relationship Id="rId3" Type="http://schemas.openxmlformats.org/officeDocument/2006/relationships/image" Target="../media/image37.png"/><Relationship Id="rId21" Type="http://schemas.openxmlformats.org/officeDocument/2006/relationships/image" Target="../media/image46.png"/><Relationship Id="rId7" Type="http://schemas.openxmlformats.org/officeDocument/2006/relationships/image" Target="../media/image39.png"/><Relationship Id="rId12" Type="http://schemas.microsoft.com/office/2007/relationships/hdphoto" Target="../media/hdphoto8.wdp"/><Relationship Id="rId17" Type="http://schemas.microsoft.com/office/2007/relationships/hdphoto" Target="../media/hdphoto9.wdp"/><Relationship Id="rId25" Type="http://schemas.microsoft.com/office/2007/relationships/hdphoto" Target="../media/hdphoto11.wdp"/><Relationship Id="rId2" Type="http://schemas.openxmlformats.org/officeDocument/2006/relationships/image" Target="../media/image18.png"/><Relationship Id="rId16" Type="http://schemas.openxmlformats.org/officeDocument/2006/relationships/image" Target="../media/image43.png"/><Relationship Id="rId20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41.png"/><Relationship Id="rId24" Type="http://schemas.openxmlformats.org/officeDocument/2006/relationships/image" Target="../media/image49.png"/><Relationship Id="rId5" Type="http://schemas.openxmlformats.org/officeDocument/2006/relationships/image" Target="../media/image38.png"/><Relationship Id="rId15" Type="http://schemas.openxmlformats.org/officeDocument/2006/relationships/image" Target="../media/image27.jpeg"/><Relationship Id="rId23" Type="http://schemas.openxmlformats.org/officeDocument/2006/relationships/image" Target="../media/image48.jpeg"/><Relationship Id="rId10" Type="http://schemas.microsoft.com/office/2007/relationships/hdphoto" Target="../media/hdphoto7.wdp"/><Relationship Id="rId19" Type="http://schemas.openxmlformats.org/officeDocument/2006/relationships/image" Target="../media/image45.png"/><Relationship Id="rId4" Type="http://schemas.microsoft.com/office/2007/relationships/hdphoto" Target="../media/hdphoto4.wdp"/><Relationship Id="rId9" Type="http://schemas.openxmlformats.org/officeDocument/2006/relationships/image" Target="../media/image40.png"/><Relationship Id="rId14" Type="http://schemas.openxmlformats.org/officeDocument/2006/relationships/image" Target="../media/image42.jpeg"/><Relationship Id="rId22" Type="http://schemas.openxmlformats.org/officeDocument/2006/relationships/image" Target="../media/image47.jpeg"/><Relationship Id="rId27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emf"/><Relationship Id="rId25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4.emf"/><Relationship Id="rId20" Type="http://schemas.openxmlformats.org/officeDocument/2006/relationships/image" Target="../media/image68.png"/><Relationship Id="rId29" Type="http://schemas.openxmlformats.org/officeDocument/2006/relationships/image" Target="../media/image76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png"/><Relationship Id="rId11" Type="http://schemas.openxmlformats.org/officeDocument/2006/relationships/image" Target="../media/image59.emf"/><Relationship Id="rId24" Type="http://schemas.openxmlformats.org/officeDocument/2006/relationships/image" Target="../media/image72.png"/><Relationship Id="rId5" Type="http://schemas.openxmlformats.org/officeDocument/2006/relationships/image" Target="../media/image53.png"/><Relationship Id="rId15" Type="http://schemas.openxmlformats.org/officeDocument/2006/relationships/image" Target="../media/image63.emf"/><Relationship Id="rId23" Type="http://schemas.openxmlformats.org/officeDocument/2006/relationships/image" Target="../media/image71.png"/><Relationship Id="rId28" Type="http://schemas.openxmlformats.org/officeDocument/2006/relationships/image" Target="../media/image75.jpeg"/><Relationship Id="rId10" Type="http://schemas.openxmlformats.org/officeDocument/2006/relationships/image" Target="../media/image58.emf"/><Relationship Id="rId19" Type="http://schemas.openxmlformats.org/officeDocument/2006/relationships/image" Target="../media/image67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Relationship Id="rId14" Type="http://schemas.openxmlformats.org/officeDocument/2006/relationships/image" Target="../media/image62.jpeg"/><Relationship Id="rId22" Type="http://schemas.openxmlformats.org/officeDocument/2006/relationships/image" Target="../media/image70.png"/><Relationship Id="rId27" Type="http://schemas.openxmlformats.org/officeDocument/2006/relationships/oleObject" Target="../embeddings/oleObject1.bin"/><Relationship Id="rId30" Type="http://schemas.openxmlformats.org/officeDocument/2006/relationships/image" Target="../media/image7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213" y="3198530"/>
            <a:ext cx="13855127" cy="2512724"/>
          </a:xfrm>
        </p:spPr>
        <p:txBody>
          <a:bodyPr>
            <a:noAutofit/>
          </a:bodyPr>
          <a:lstStyle/>
          <a:p>
            <a:r>
              <a:rPr lang="ru-RU" sz="9600" dirty="0" smtClean="0">
                <a:latin typeface="+mn-lt"/>
              </a:rPr>
              <a:t>Добро пожаловать </a:t>
            </a:r>
            <a:r>
              <a:rPr lang="ru-RU" sz="8800" dirty="0" smtClean="0">
                <a:latin typeface="+mn-lt"/>
              </a:rPr>
              <a:t/>
            </a:r>
            <a:br>
              <a:rPr lang="ru-RU" sz="8800" dirty="0" smtClean="0">
                <a:latin typeface="+mn-lt"/>
              </a:rPr>
            </a:br>
            <a:r>
              <a:rPr lang="ru-RU" sz="5400" dirty="0" smtClean="0">
                <a:latin typeface="+mn-lt"/>
              </a:rPr>
              <a:t>в </a:t>
            </a:r>
            <a:r>
              <a:rPr lang="ru-RU" sz="5400" dirty="0" smtClean="0">
                <a:latin typeface="+mn-lt"/>
              </a:rPr>
              <a:t>компанию «Увелка»</a:t>
            </a:r>
            <a:br>
              <a:rPr lang="ru-RU" sz="5400" dirty="0" smtClean="0">
                <a:latin typeface="+mn-lt"/>
              </a:rPr>
            </a:br>
            <a:r>
              <a:rPr lang="ru-RU" sz="5400" dirty="0">
                <a:latin typeface="+mn-lt"/>
              </a:rPr>
              <a:t>ООО «Ресурс</a:t>
            </a:r>
            <a:r>
              <a:rPr lang="ru-RU" sz="5400" dirty="0" smtClean="0">
                <a:latin typeface="+mn-lt"/>
              </a:rPr>
              <a:t>»</a:t>
            </a:r>
            <a:endParaRPr lang="en-US" sz="5400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09695" y="8622840"/>
            <a:ext cx="3656171" cy="487680"/>
          </a:xfrm>
        </p:spPr>
        <p:txBody>
          <a:bodyPr/>
          <a:lstStyle/>
          <a:p>
            <a:pPr algn="ctr"/>
            <a:r>
              <a:rPr lang="ru-RU" b="1" dirty="0" smtClean="0">
                <a:latin typeface="+mn-lt"/>
              </a:rPr>
              <a:t>2018</a:t>
            </a:r>
            <a:endParaRPr lang="en-US" b="1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FF3F-8D48-C844-9066-03B7131FA06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2499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Picture 21" descr="https://static9.depositphotos.com/1619268/1096/i/950/depositphotos_10964483-stock-photo-spikelets-and-grains-of-whe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7">
            <a:off x="-333226" y="4206552"/>
            <a:ext cx="3923078" cy="261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D:\Компания - Увелка\Картинки зерно\фотосепаратор\фотосепарат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44"/>
          <a:stretch/>
        </p:blipFill>
        <p:spPr bwMode="auto">
          <a:xfrm>
            <a:off x="6449377" y="3414208"/>
            <a:ext cx="2447545" cy="21812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425" y="2219298"/>
            <a:ext cx="1699145" cy="187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+mn-lt"/>
              </a:rPr>
              <a:t>Как мы создаем наш продукт?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1DD7-F637-6341-B7AC-0AA716BC619A}" type="datetime3">
              <a:rPr lang="en-US" smtClean="0"/>
              <a:pPr/>
              <a:t>2 November 2018</a:t>
            </a:fld>
            <a:endParaRPr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</a:rPr>
              <a:pPr algn="ctr"/>
              <a:t>10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146" y="3414207"/>
            <a:ext cx="2412759" cy="21812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515" y="7232282"/>
            <a:ext cx="29952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1600" b="1" dirty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Тщательный выбор поставщиков </a:t>
            </a:r>
            <a:r>
              <a:rPr lang="ru-RU" altLang="ru-RU" sz="1600" b="1" dirty="0" smtClean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зерна</a:t>
            </a:r>
          </a:p>
          <a:p>
            <a:pPr marL="0" lvl="1" algn="ctr"/>
            <a:r>
              <a:rPr lang="ru-RU" sz="1600" i="1" dirty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гречиха, пшеница, ячмень, просо, горох и т.д.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08289" y="3911060"/>
            <a:ext cx="26716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1600" b="1" dirty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Входной контроль поступающего </a:t>
            </a:r>
            <a:r>
              <a:rPr lang="ru-RU" altLang="ru-RU" sz="1600" b="1" dirty="0" smtClean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зерна</a:t>
            </a:r>
          </a:p>
          <a:p>
            <a:pPr marL="0" lvl="1" algn="ctr"/>
            <a:r>
              <a:rPr lang="ru-RU" altLang="ru-RU" sz="1600" i="1" dirty="0" smtClean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Органолептический</a:t>
            </a:r>
            <a:r>
              <a:rPr lang="ru-RU" altLang="ru-RU" sz="1600" i="1" dirty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, физико-химический и микробиологический </a:t>
            </a:r>
            <a:r>
              <a:rPr lang="ru-RU" altLang="ru-RU" sz="1600" i="1" dirty="0" smtClean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анализ;</a:t>
            </a:r>
            <a:endParaRPr lang="ru-RU" altLang="ru-RU" sz="1600" i="1" dirty="0">
              <a:solidFill>
                <a:srgbClr val="663300"/>
              </a:solidFill>
              <a:ea typeface="Oksana Sans Narrow" charset="0"/>
              <a:cs typeface="Oksana Sans Narrow" charset="0"/>
            </a:endParaRPr>
          </a:p>
        </p:txBody>
      </p:sp>
      <p:cxnSp>
        <p:nvCxnSpPr>
          <p:cNvPr id="9" name="Скругленная соединительная линия 8"/>
          <p:cNvCxnSpPr>
            <a:endCxn id="14" idx="2"/>
          </p:cNvCxnSpPr>
          <p:nvPr/>
        </p:nvCxnSpPr>
        <p:spPr>
          <a:xfrm rot="5400000" flipH="1" flipV="1">
            <a:off x="1633525" y="3182034"/>
            <a:ext cx="1165535" cy="1110265"/>
          </a:xfrm>
          <a:prstGeom prst="curvedConnector2">
            <a:avLst/>
          </a:prstGeom>
          <a:ln w="76200">
            <a:solidFill>
              <a:srgbClr val="F96B1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5441430" y="1844548"/>
            <a:ext cx="72536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Производство крупы и хлопьев из зерна</a:t>
            </a:r>
            <a:endParaRPr lang="ru-RU" sz="1600" b="1" dirty="0">
              <a:solidFill>
                <a:srgbClr val="663300"/>
              </a:solidFill>
              <a:ea typeface="Oksana Sans Narrow" charset="0"/>
              <a:cs typeface="Oksana Sans Narrow" charset="0"/>
            </a:endParaRPr>
          </a:p>
          <a:p>
            <a:pPr marL="179388" lvl="1" indent="-179388">
              <a:buFont typeface="Arial" pitchFamily="34" charset="0"/>
              <a:buChar char="•"/>
            </a:pPr>
            <a:r>
              <a:rPr lang="ru-RU" altLang="ru-RU" sz="1600" i="1" dirty="0" smtClean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Очистка </a:t>
            </a:r>
            <a:r>
              <a:rPr lang="ru-RU" altLang="ru-RU" sz="1600" i="1" dirty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и сортировка зерна от примесей по цвету на цветном фотоэлектронном сепараторе;</a:t>
            </a:r>
            <a:endParaRPr lang="ru-RU" sz="1600" i="1" dirty="0">
              <a:solidFill>
                <a:srgbClr val="663300"/>
              </a:solidFill>
              <a:ea typeface="Oksana Sans Narrow" charset="0"/>
              <a:cs typeface="Oksana Sans Narrow" charset="0"/>
            </a:endParaRPr>
          </a:p>
          <a:p>
            <a:pPr marL="179388" lvl="1" indent="-179388">
              <a:buFont typeface="Arial" pitchFamily="34" charset="0"/>
              <a:buChar char="•"/>
            </a:pPr>
            <a:r>
              <a:rPr lang="ru-RU" altLang="ru-RU" sz="1600" i="1" dirty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Отделение от мелких и крупных примесей, мучки, лузги, битого ядра</a:t>
            </a:r>
            <a:r>
              <a:rPr lang="ru-RU" altLang="ru-RU" sz="1600" i="1" dirty="0" smtClean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;</a:t>
            </a:r>
          </a:p>
          <a:p>
            <a:pPr marL="179388" lvl="1" indent="-179388">
              <a:buFont typeface="Arial" pitchFamily="34" charset="0"/>
              <a:buChar char="•"/>
            </a:pPr>
            <a:r>
              <a:rPr lang="ru-RU" altLang="ru-RU" sz="1600" i="1" dirty="0" smtClean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Обработка паром (гречка и рис длиннозерный);</a:t>
            </a:r>
          </a:p>
          <a:p>
            <a:pPr marL="179388" lvl="1" indent="-179388">
              <a:buFont typeface="Arial" pitchFamily="34" charset="0"/>
              <a:buChar char="•"/>
            </a:pPr>
            <a:r>
              <a:rPr lang="ru-RU" altLang="ru-RU" sz="1600" i="1" dirty="0" smtClean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Плющение зерна для хлопьев и каш;</a:t>
            </a:r>
            <a:endParaRPr lang="ru-RU" altLang="ru-RU" sz="1600" i="1" dirty="0">
              <a:solidFill>
                <a:srgbClr val="663300"/>
              </a:solidFill>
              <a:ea typeface="Oksana Sans Narrow" charset="0"/>
              <a:cs typeface="Oksana Sans Narrow" charset="0"/>
            </a:endParaRPr>
          </a:p>
        </p:txBody>
      </p:sp>
      <p:cxnSp>
        <p:nvCxnSpPr>
          <p:cNvPr id="28" name="Скругленная соединительная линия 27"/>
          <p:cNvCxnSpPr>
            <a:stCxn id="14" idx="6"/>
            <a:endCxn id="20" idx="2"/>
          </p:cNvCxnSpPr>
          <p:nvPr/>
        </p:nvCxnSpPr>
        <p:spPr>
          <a:xfrm>
            <a:off x="4470570" y="3154398"/>
            <a:ext cx="1978807" cy="1350442"/>
          </a:xfrm>
          <a:prstGeom prst="curvedConnector3">
            <a:avLst>
              <a:gd name="adj1" fmla="val 50000"/>
            </a:avLst>
          </a:prstGeom>
          <a:ln w="76200">
            <a:solidFill>
              <a:srgbClr val="F96B1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кругленная соединительная линия 32"/>
          <p:cNvCxnSpPr>
            <a:stCxn id="15" idx="6"/>
            <a:endCxn id="43" idx="6"/>
          </p:cNvCxnSpPr>
          <p:nvPr/>
        </p:nvCxnSpPr>
        <p:spPr>
          <a:xfrm flipV="1">
            <a:off x="11407905" y="2715173"/>
            <a:ext cx="2075318" cy="1789666"/>
          </a:xfrm>
          <a:prstGeom prst="curvedConnector3">
            <a:avLst>
              <a:gd name="adj1" fmla="val 50000"/>
            </a:avLst>
          </a:prstGeom>
          <a:ln w="76200">
            <a:solidFill>
              <a:srgbClr val="F96B1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12695072" y="3535103"/>
            <a:ext cx="28047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1600" b="1" dirty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Входной контроль </a:t>
            </a:r>
            <a:r>
              <a:rPr lang="ru-RU" altLang="ru-RU" sz="1600" b="1" dirty="0" smtClean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готовой крупы</a:t>
            </a:r>
          </a:p>
          <a:p>
            <a:pPr lvl="0" algn="ctr"/>
            <a:r>
              <a:rPr lang="ru-RU" altLang="ru-RU" sz="1600" i="1" dirty="0" smtClean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Органолептический</a:t>
            </a:r>
            <a:r>
              <a:rPr lang="ru-RU" altLang="ru-RU" sz="1600" i="1" dirty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, физико-химический и микробиологический </a:t>
            </a:r>
            <a:r>
              <a:rPr lang="ru-RU" altLang="ru-RU" sz="1600" i="1" dirty="0" smtClean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анализ;</a:t>
            </a:r>
            <a:endParaRPr lang="ru-RU" altLang="ru-RU" sz="1600" i="1" dirty="0">
              <a:solidFill>
                <a:srgbClr val="663300"/>
              </a:solidFill>
              <a:ea typeface="Oksana Sans Narrow" charset="0"/>
              <a:cs typeface="Oksana Sans Narrow" charset="0"/>
            </a:endParaRPr>
          </a:p>
        </p:txBody>
      </p:sp>
      <p:pic>
        <p:nvPicPr>
          <p:cNvPr id="43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483223" y="1780073"/>
            <a:ext cx="1699145" cy="187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12095597" y="7360474"/>
            <a:ext cx="34042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1600" b="1" dirty="0" smtClean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Автоматизированная фасовка готовой крупы</a:t>
            </a:r>
          </a:p>
          <a:p>
            <a:pPr marL="0" lvl="1" algn="ctr"/>
            <a:r>
              <a:rPr lang="ru-RU" altLang="ru-RU" sz="1600" i="1" dirty="0" smtClean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Контроль готовой продукции </a:t>
            </a:r>
            <a:br>
              <a:rPr lang="ru-RU" altLang="ru-RU" sz="1600" i="1" dirty="0" smtClean="0">
                <a:solidFill>
                  <a:srgbClr val="663300"/>
                </a:solidFill>
                <a:ea typeface="Oksana Sans Narrow" charset="0"/>
                <a:cs typeface="Oksana Sans Narrow" charset="0"/>
              </a:rPr>
            </a:br>
            <a:r>
              <a:rPr lang="ru-RU" altLang="ru-RU" sz="1600" i="1" dirty="0" smtClean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на металлодетекторе </a:t>
            </a:r>
            <a:br>
              <a:rPr lang="ru-RU" altLang="ru-RU" sz="1600" i="1" dirty="0" smtClean="0">
                <a:solidFill>
                  <a:srgbClr val="663300"/>
                </a:solidFill>
                <a:ea typeface="Oksana Sans Narrow" charset="0"/>
                <a:cs typeface="Oksana Sans Narrow" charset="0"/>
              </a:rPr>
            </a:br>
            <a:r>
              <a:rPr lang="ru-RU" altLang="ru-RU" sz="1600" i="1" dirty="0" smtClean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и на соответствие по весу</a:t>
            </a:r>
            <a:endParaRPr lang="ru-RU" altLang="ru-RU" sz="1600" i="1" dirty="0">
              <a:solidFill>
                <a:srgbClr val="663300"/>
              </a:solidFill>
              <a:ea typeface="Oksana Sans Narrow" charset="0"/>
              <a:cs typeface="Oksana Sans Narrow" charset="0"/>
            </a:endParaRPr>
          </a:p>
        </p:txBody>
      </p:sp>
      <p:cxnSp>
        <p:nvCxnSpPr>
          <p:cNvPr id="52" name="Скругленная соединительная линия 51"/>
          <p:cNvCxnSpPr>
            <a:stCxn id="43" idx="2"/>
            <a:endCxn id="1029" idx="6"/>
          </p:cNvCxnSpPr>
          <p:nvPr/>
        </p:nvCxnSpPr>
        <p:spPr>
          <a:xfrm flipH="1">
            <a:off x="15138400" y="2715173"/>
            <a:ext cx="43968" cy="3731222"/>
          </a:xfrm>
          <a:prstGeom prst="curvedConnector3">
            <a:avLst>
              <a:gd name="adj1" fmla="val -1576817"/>
            </a:avLst>
          </a:prstGeom>
          <a:ln w="76200">
            <a:solidFill>
              <a:srgbClr val="F96B1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/>
          <p:cNvSpPr/>
          <p:nvPr/>
        </p:nvSpPr>
        <p:spPr>
          <a:xfrm>
            <a:off x="8511460" y="7812826"/>
            <a:ext cx="35072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1600" b="1" dirty="0" smtClean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Упаковка готовой продукции </a:t>
            </a:r>
            <a:br>
              <a:rPr lang="ru-RU" altLang="ru-RU" sz="1600" b="1" dirty="0" smtClean="0">
                <a:solidFill>
                  <a:srgbClr val="663300"/>
                </a:solidFill>
                <a:ea typeface="Oksana Sans Narrow" charset="0"/>
                <a:cs typeface="Oksana Sans Narrow" charset="0"/>
              </a:rPr>
            </a:br>
            <a:r>
              <a:rPr lang="ru-RU" altLang="ru-RU" sz="1600" b="1" dirty="0" smtClean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в гофро-короба и сборка паллет</a:t>
            </a:r>
          </a:p>
        </p:txBody>
      </p:sp>
      <p:grpSp>
        <p:nvGrpSpPr>
          <p:cNvPr id="5" name="Группа 53"/>
          <p:cNvGrpSpPr/>
          <p:nvPr/>
        </p:nvGrpSpPr>
        <p:grpSpPr>
          <a:xfrm>
            <a:off x="8784236" y="5966087"/>
            <a:ext cx="2662373" cy="1982513"/>
            <a:chOff x="4073156" y="5196382"/>
            <a:chExt cx="2403386" cy="1800000"/>
          </a:xfrm>
        </p:grpSpPr>
        <p:pic>
          <p:nvPicPr>
            <p:cNvPr id="59" name="Picture 2" descr="E:\Учебно-методические материалы\Мираполис\ФОТО с производства\Технологическое оборудование\Кейспакер - Машина для упаковки в ящики LRC-500\1111 — копия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3156" y="5196382"/>
              <a:ext cx="2403386" cy="180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E:\Весь ассортимент\РЕСУРС\ВП\ВП развертка PNG\127х39х189_NEW_крупа ядрица Гречневая_5-80.pn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3259" b="25887"/>
            <a:stretch/>
          </p:blipFill>
          <p:spPr bwMode="auto">
            <a:xfrm>
              <a:off x="5657606" y="6269831"/>
              <a:ext cx="228844" cy="26193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E:\Весь ассортимент\РЕСУРС\ВП\ВП развертка PNG\127х39х189_NEW_крупа ядрица Гречневая_5-80.pn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3258" b="29641"/>
            <a:stretch/>
          </p:blipFill>
          <p:spPr bwMode="auto">
            <a:xfrm>
              <a:off x="5435254" y="6288601"/>
              <a:ext cx="217834" cy="24316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3" name="Скругленная соединительная линия 62"/>
          <p:cNvCxnSpPr>
            <a:stCxn id="1029" idx="2"/>
            <a:endCxn id="59" idx="6"/>
          </p:cNvCxnSpPr>
          <p:nvPr/>
        </p:nvCxnSpPr>
        <p:spPr>
          <a:xfrm rot="10800000" flipV="1">
            <a:off x="11446609" y="6446394"/>
            <a:ext cx="734038" cy="510949"/>
          </a:xfrm>
          <a:prstGeom prst="curvedConnector3">
            <a:avLst>
              <a:gd name="adj1" fmla="val 50000"/>
            </a:avLst>
          </a:prstGeom>
          <a:ln w="76200">
            <a:solidFill>
              <a:srgbClr val="F96B1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E:\Учебно-методические материалы\Мираполис\ФОТО с производства\Технологическое оборудование\Картонажная машина Vento\Новая папка (2)\DSC_1105 — копия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4904" b="24904"/>
          <a:stretch/>
        </p:blipFill>
        <p:spPr bwMode="auto">
          <a:xfrm>
            <a:off x="12180647" y="5460477"/>
            <a:ext cx="2957753" cy="19718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Учебно-методические материалы\Мираполис\ФОТО с производства\СГП\16.12.16\DSC_0017 — копия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723" y="5738334"/>
            <a:ext cx="2697500" cy="180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Прямоугольник 69"/>
          <p:cNvSpPr/>
          <p:nvPr/>
        </p:nvSpPr>
        <p:spPr>
          <a:xfrm>
            <a:off x="4573369" y="7683924"/>
            <a:ext cx="30997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1600" b="1" dirty="0" smtClean="0">
                <a:solidFill>
                  <a:srgbClr val="663300"/>
                </a:solidFill>
                <a:ea typeface="Oksana Sans Narrow" charset="0"/>
                <a:cs typeface="Oksana Sans Narrow" charset="0"/>
              </a:rPr>
              <a:t>Погрузка готовой продукции и доставка партнерам</a:t>
            </a:r>
          </a:p>
        </p:txBody>
      </p:sp>
      <p:cxnSp>
        <p:nvCxnSpPr>
          <p:cNvPr id="71" name="Скругленная соединительная линия 70"/>
          <p:cNvCxnSpPr>
            <a:stCxn id="59" idx="2"/>
            <a:endCxn id="1030" idx="6"/>
          </p:cNvCxnSpPr>
          <p:nvPr/>
        </p:nvCxnSpPr>
        <p:spPr>
          <a:xfrm rot="10800000">
            <a:off x="7486224" y="6638334"/>
            <a:ext cx="1298013" cy="319010"/>
          </a:xfrm>
          <a:prstGeom prst="curvedConnector3">
            <a:avLst>
              <a:gd name="adj1" fmla="val 50000"/>
            </a:avLst>
          </a:prstGeom>
          <a:ln w="76200">
            <a:solidFill>
              <a:srgbClr val="F96B1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0254" y="8443369"/>
            <a:ext cx="11754819" cy="486833"/>
          </a:xfrm>
        </p:spPr>
        <p:txBody>
          <a:bodyPr anchor="ctr"/>
          <a:lstStyle/>
          <a:p>
            <a:r>
              <a:rPr lang="ru-RU" sz="1600" dirty="0" smtClean="0">
                <a:solidFill>
                  <a:srgbClr val="FF0000"/>
                </a:solidFill>
                <a:latin typeface="+mn-lt"/>
              </a:rPr>
              <a:t>п. Увельский, ул. Железнодорожная 59                           тел. 8 (351) 21-15-000, 21-16-000                             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www.uvelka.ru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199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+mn-lt"/>
              </a:rPr>
              <a:t>Производство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1DD7-F637-6341-B7AC-0AA716BC619A}" type="datetime3">
              <a:rPr lang="en-US" smtClean="0"/>
              <a:pPr/>
              <a:t>2 November 2018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08682" y="2353491"/>
            <a:ext cx="7463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125" algn="just"/>
            <a:r>
              <a:rPr lang="ru-RU" sz="2400" dirty="0" smtClean="0"/>
              <a:t>Более </a:t>
            </a:r>
            <a:r>
              <a:rPr lang="ru-RU" sz="2400" dirty="0"/>
              <a:t>25 лет компания выпускает вкусные </a:t>
            </a:r>
            <a:r>
              <a:rPr lang="ru-RU" sz="2400" dirty="0" smtClean="0"/>
              <a:t>         и полезные </a:t>
            </a:r>
            <a:r>
              <a:rPr lang="ru-RU" sz="2400" dirty="0"/>
              <a:t>зерновые продукты легкого приготовления на каждый день, обеспечивающие полноценное и здоровое питание для всей </a:t>
            </a:r>
            <a:r>
              <a:rPr lang="ru-RU" sz="2400" dirty="0" smtClean="0"/>
              <a:t>семьи.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95940" y="1397830"/>
            <a:ext cx="4942460" cy="3297904"/>
          </a:xfrm>
          <a:prstGeom prst="ellipse">
            <a:avLst/>
          </a:prstGeom>
          <a:ln>
            <a:noFill/>
          </a:ln>
          <a:effectLst>
            <a:softEdge rad="1016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0707" y="4367350"/>
            <a:ext cx="4943635" cy="3298688"/>
          </a:xfrm>
          <a:prstGeom prst="ellipse">
            <a:avLst/>
          </a:prstGeom>
          <a:ln>
            <a:noFill/>
          </a:ln>
          <a:effectLst>
            <a:softEdge rad="1016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15397" y="5203295"/>
            <a:ext cx="905405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dirty="0" smtClean="0">
                <a:solidFill>
                  <a:srgbClr val="FF0000"/>
                </a:solidFill>
              </a:rPr>
              <a:t>Производственный комплекс состоит из: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/>
              <a:t>комбината по приемке зерна в г. Бийске (Алтайский край);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/>
              <a:t>системы бестарного хранения зерна;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/>
              <a:t>цехов по переработке зерна в крупу;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/>
              <a:t>цеха по производству хлопьев из зерна;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/>
              <a:t>цеха по смешиванию и дозированию ингредиентов;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/>
              <a:t>автоматизированной фасовки продукции.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</a:rPr>
              <a:pPr algn="ctr"/>
              <a:t>11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0254" y="8443369"/>
            <a:ext cx="11801385" cy="486833"/>
          </a:xfrm>
        </p:spPr>
        <p:txBody>
          <a:bodyPr anchor="ctr"/>
          <a:lstStyle/>
          <a:p>
            <a:r>
              <a:rPr lang="ru-RU" sz="1600" dirty="0" smtClean="0">
                <a:solidFill>
                  <a:srgbClr val="FF0000"/>
                </a:solidFill>
                <a:latin typeface="+mn-lt"/>
              </a:rPr>
              <a:t>п. Увельский, ул. Железнодорожная 59                           тел. 8 (351) 21-15-000, 21-16-000                             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www.uvelka.ru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10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1DD7-F637-6341-B7AC-0AA716BC619A}" type="datetime3">
              <a:rPr lang="en-US" smtClean="0"/>
              <a:pPr/>
              <a:t>2 November 2018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+mn-lt"/>
              </a:rPr>
              <a:t>Образование сотрудников компании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</a:rPr>
              <a:pPr algn="ctr"/>
              <a:t>12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0254" y="8443369"/>
            <a:ext cx="11903008" cy="486833"/>
          </a:xfrm>
        </p:spPr>
        <p:txBody>
          <a:bodyPr anchor="ctr"/>
          <a:lstStyle/>
          <a:p>
            <a:r>
              <a:rPr lang="ru-RU" sz="1600" dirty="0" smtClean="0">
                <a:solidFill>
                  <a:srgbClr val="FF0000"/>
                </a:solidFill>
                <a:latin typeface="+mn-lt"/>
              </a:rPr>
              <a:t>п. Увельский, ул. Железнодорожная 59                           тел. 8 (351) 21-15-000, 21-16-000                             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www.uvelka.ru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3993929499"/>
              </p:ext>
            </p:extLst>
          </p:nvPr>
        </p:nvGraphicFramePr>
        <p:xfrm>
          <a:off x="1589234" y="3203081"/>
          <a:ext cx="3002596" cy="3000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ирог 6"/>
          <p:cNvSpPr/>
          <p:nvPr/>
        </p:nvSpPr>
        <p:spPr bwMode="auto">
          <a:xfrm>
            <a:off x="1562645" y="6662492"/>
            <a:ext cx="1578279" cy="1327759"/>
          </a:xfrm>
          <a:prstGeom prst="pie">
            <a:avLst>
              <a:gd name="adj1" fmla="val 0"/>
              <a:gd name="adj2" fmla="val 3724259"/>
            </a:avLst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prstMaterial="plastic"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Пирог 27"/>
          <p:cNvSpPr/>
          <p:nvPr/>
        </p:nvSpPr>
        <p:spPr bwMode="auto">
          <a:xfrm>
            <a:off x="7992519" y="6662492"/>
            <a:ext cx="1578279" cy="1327759"/>
          </a:xfrm>
          <a:prstGeom prst="pie">
            <a:avLst>
              <a:gd name="adj1" fmla="val 0"/>
              <a:gd name="adj2" fmla="val 3724259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prstMaterial="plastic"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54540" y="7306291"/>
            <a:ext cx="4519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Профессиональное образование (</a:t>
            </a:r>
            <a:r>
              <a:rPr lang="ru-RU" sz="2000" i="1" dirty="0" smtClean="0">
                <a:solidFill>
                  <a:srgbClr val="002060"/>
                </a:solidFill>
              </a:rPr>
              <a:t>высшее, среднетехническое</a:t>
            </a:r>
            <a:r>
              <a:rPr lang="ru-RU" sz="2000" b="1" dirty="0" smtClean="0">
                <a:solidFill>
                  <a:srgbClr val="002060"/>
                </a:solidFill>
              </a:rPr>
              <a:t>)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77841" y="7264560"/>
            <a:ext cx="3065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Общее школьное образование (</a:t>
            </a:r>
            <a:r>
              <a:rPr lang="ru-RU" sz="2000" i="1" dirty="0" smtClean="0">
                <a:solidFill>
                  <a:srgbClr val="002060"/>
                </a:solidFill>
              </a:rPr>
              <a:t>среднее</a:t>
            </a:r>
            <a:r>
              <a:rPr lang="ru-RU" sz="2000" b="1" dirty="0" smtClean="0">
                <a:solidFill>
                  <a:srgbClr val="002060"/>
                </a:solidFill>
              </a:rPr>
              <a:t>)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="" xmlns:p14="http://schemas.microsoft.com/office/powerpoint/2010/main" val="338061392"/>
              </p:ext>
            </p:extLst>
          </p:nvPr>
        </p:nvGraphicFramePr>
        <p:xfrm>
          <a:off x="4965089" y="3067125"/>
          <a:ext cx="3376619" cy="3254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252462" y="2247903"/>
            <a:ext cx="198007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2015 год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27933" y="2262892"/>
            <a:ext cx="206053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20</a:t>
            </a:r>
            <a:r>
              <a:rPr lang="en-US" sz="3200" b="1" dirty="0" smtClean="0">
                <a:solidFill>
                  <a:srgbClr val="002060"/>
                </a:solidFill>
              </a:rPr>
              <a:t>16</a:t>
            </a:r>
            <a:r>
              <a:rPr lang="ru-RU" sz="3200" b="1" dirty="0" smtClean="0">
                <a:solidFill>
                  <a:srgbClr val="002060"/>
                </a:solidFill>
              </a:rPr>
              <a:t> год</a:t>
            </a:r>
            <a:endParaRPr lang="ru-RU" sz="3200" b="1" dirty="0">
              <a:solidFill>
                <a:srgbClr val="002060"/>
              </a:solidFill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2168616203"/>
              </p:ext>
            </p:extLst>
          </p:nvPr>
        </p:nvGraphicFramePr>
        <p:xfrm>
          <a:off x="10089749" y="2548925"/>
          <a:ext cx="5210610" cy="4536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339788" y="2247900"/>
            <a:ext cx="206053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20</a:t>
            </a:r>
            <a:r>
              <a:rPr lang="en-US" sz="3200" b="1" dirty="0" smtClean="0">
                <a:solidFill>
                  <a:srgbClr val="FF0000"/>
                </a:solidFill>
              </a:rPr>
              <a:t>1</a:t>
            </a:r>
            <a:r>
              <a:rPr lang="ru-RU" sz="3200" b="1" dirty="0" smtClean="0">
                <a:solidFill>
                  <a:srgbClr val="FF0000"/>
                </a:solidFill>
              </a:rPr>
              <a:t>7 год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187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1DD7-F637-6341-B7AC-0AA716BC619A}" type="datetime3">
              <a:rPr lang="en-US" smtClean="0"/>
              <a:pPr/>
              <a:t>2 November 2018</a:t>
            </a:fld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</a:rPr>
              <a:pPr algn="ctr"/>
              <a:t>13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0254" y="8443369"/>
            <a:ext cx="11711444" cy="486833"/>
          </a:xfrm>
        </p:spPr>
        <p:txBody>
          <a:bodyPr anchor="ctr"/>
          <a:lstStyle/>
          <a:p>
            <a:r>
              <a:rPr lang="ru-RU" sz="1600" dirty="0" smtClean="0">
                <a:solidFill>
                  <a:srgbClr val="FF0000"/>
                </a:solidFill>
                <a:latin typeface="+mn-lt"/>
              </a:rPr>
              <a:t>п. Увельский, ул. Железнодорожная 59                           тел. 8 (351) 21-15-000, 21-16-000                             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www.uvelka.ru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789325" y="859220"/>
            <a:ext cx="12231818" cy="73309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+mn-lt"/>
              </a:rPr>
              <a:t>Работа в компании «</a:t>
            </a:r>
            <a:r>
              <a:rPr lang="ru-RU" dirty="0" err="1" smtClean="0">
                <a:solidFill>
                  <a:srgbClr val="FF0000"/>
                </a:solidFill>
                <a:latin typeface="+mn-lt"/>
              </a:rPr>
              <a:t>Увелка</a:t>
            </a:r>
            <a:r>
              <a:rPr lang="ru-RU" dirty="0" smtClean="0">
                <a:solidFill>
                  <a:srgbClr val="FF0000"/>
                </a:solidFill>
                <a:latin typeface="+mn-lt"/>
              </a:rPr>
              <a:t>»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="" xmlns:p14="http://schemas.microsoft.com/office/powerpoint/2010/main" val="3237794075"/>
              </p:ext>
            </p:extLst>
          </p:nvPr>
        </p:nvGraphicFramePr>
        <p:xfrm>
          <a:off x="940254" y="2743201"/>
          <a:ext cx="7964980" cy="5392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0578662" y="4365731"/>
            <a:ext cx="3925614" cy="1144313"/>
          </a:xfrm>
          <a:prstGeom prst="roundRect">
            <a:avLst/>
          </a:prstGeom>
          <a:solidFill>
            <a:srgbClr val="FF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Официальное трудоустройство согласно ТК РФ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578662" y="6257083"/>
            <a:ext cx="3925614" cy="1144313"/>
          </a:xfrm>
          <a:prstGeom prst="roundRect">
            <a:avLst/>
          </a:prstGeom>
          <a:solidFill>
            <a:srgbClr val="FF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Социальный пакет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578662" y="2490953"/>
            <a:ext cx="3925614" cy="1144313"/>
          </a:xfrm>
          <a:prstGeom prst="roundRect">
            <a:avLst/>
          </a:prstGeom>
          <a:solidFill>
            <a:srgbClr val="FF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Добровольное медицинское страхование</a:t>
            </a:r>
          </a:p>
        </p:txBody>
      </p:sp>
    </p:spTree>
    <p:extLst>
      <p:ext uri="{BB962C8B-B14F-4D97-AF65-F5344CB8AC3E}">
        <p14:creationId xmlns="" xmlns:p14="http://schemas.microsoft.com/office/powerpoint/2010/main" val="222470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2825" y="1028700"/>
            <a:ext cx="12231818" cy="12192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+mn-lt"/>
              </a:rPr>
              <a:t>Карьерный рост в компании «Увелка» ООО «Ресурс»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D1DD7-F637-6341-B7AC-0AA716BC619A}" type="datetime3">
              <a:rPr kumimoji="0" lang="en-US" sz="15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l" defTabSz="1218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 November 2018</a:t>
            </a:fld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B9CEB-D3DB-4BFE-8E50-C9E6BB8546CB}" type="slidenum">
              <a:rPr kumimoji="0" lang="ru-RU" sz="2399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1218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2399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0254" y="8443369"/>
            <a:ext cx="11816376" cy="486833"/>
          </a:xfrm>
        </p:spPr>
        <p:txBody>
          <a:bodyPr anchor="ctr"/>
          <a:lstStyle/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п. Увельский, ул. Железнодорожная 59                           тел. 8 (351) 21-15-000, 21-16-000                       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www.uvelka.ru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89520" y="2285997"/>
            <a:ext cx="2774730" cy="801415"/>
          </a:xfrm>
          <a:prstGeom prst="round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Инженер-электроник</a:t>
            </a:r>
            <a:endParaRPr lang="ru-RU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336460" y="2295194"/>
            <a:ext cx="2774730" cy="801415"/>
          </a:xfrm>
          <a:prstGeom prst="round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Начальник участка </a:t>
            </a:r>
            <a:r>
              <a:rPr lang="ru-RU" b="1" dirty="0" err="1" smtClean="0"/>
              <a:t>КИПиА</a:t>
            </a:r>
            <a:endParaRPr lang="ru-RU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678866" y="2295194"/>
            <a:ext cx="2774730" cy="801415"/>
          </a:xfrm>
          <a:prstGeom prst="round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ГИП по автоматизации </a:t>
            </a:r>
            <a:endParaRPr lang="ru-RU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084327" y="2285997"/>
            <a:ext cx="2774730" cy="801415"/>
          </a:xfrm>
          <a:prstGeom prst="round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Инженер АСУ ТП</a:t>
            </a:r>
            <a:endParaRPr lang="ru-RU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43867" y="3846786"/>
            <a:ext cx="3380836" cy="4393325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chemeClr val="tx1"/>
                </a:solidFill>
              </a:rPr>
              <a:t>Осуществляет подготовку электронно-вычислительных машин к работе, технический осмотр отдельных устройств и узлов, контролирует параметры и надежность электронных элементов оборудования, проводит тестовые проверки с целью своевременного обнаружения неисправностей, устраняет их.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81274" y="3845091"/>
            <a:ext cx="3380836" cy="4393325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Осуществляет настройку  конфигураций </a:t>
            </a:r>
            <a:r>
              <a:rPr lang="ru-RU" sz="2000" dirty="0">
                <a:solidFill>
                  <a:schemeClr val="tx1"/>
                </a:solidFill>
              </a:rPr>
              <a:t>имеющегося ПО программно-технической </a:t>
            </a:r>
            <a:r>
              <a:rPr lang="ru-RU" sz="2000" dirty="0" smtClean="0">
                <a:solidFill>
                  <a:schemeClr val="tx1"/>
                </a:solidFill>
              </a:rPr>
              <a:t>структуры, пуско-наладку систем </a:t>
            </a:r>
            <a:r>
              <a:rPr lang="ru-RU" sz="2000" dirty="0">
                <a:solidFill>
                  <a:schemeClr val="tx1"/>
                </a:solidFill>
              </a:rPr>
              <a:t>АСУ ТП, </a:t>
            </a:r>
            <a:r>
              <a:rPr lang="ru-RU" sz="2000" dirty="0" smtClean="0">
                <a:solidFill>
                  <a:schemeClr val="tx1"/>
                </a:solidFill>
              </a:rPr>
              <a:t>разрабатывает </a:t>
            </a:r>
            <a:r>
              <a:rPr lang="ru-RU" sz="2000" dirty="0">
                <a:solidFill>
                  <a:schemeClr val="tx1"/>
                </a:solidFill>
              </a:rPr>
              <a:t>особые схематичные решения шкафов автоматизации (причем сюда же входит и подбор оборудования</a:t>
            </a:r>
            <a:r>
              <a:rPr lang="ru-RU" sz="2000" dirty="0" smtClean="0">
                <a:solidFill>
                  <a:schemeClr val="tx1"/>
                </a:solidFill>
              </a:rPr>
              <a:t>).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75813" y="3846786"/>
            <a:ext cx="3380836" cy="4393325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Осуществляет ведение </a:t>
            </a:r>
            <a:r>
              <a:rPr lang="ru-RU" sz="2000" dirty="0">
                <a:solidFill>
                  <a:schemeClr val="tx1"/>
                </a:solidFill>
              </a:rPr>
              <a:t>и контроль корректировки/разработки проектной документации </a:t>
            </a:r>
            <a:r>
              <a:rPr lang="ru-RU" sz="2000" dirty="0" smtClean="0">
                <a:solidFill>
                  <a:schemeClr val="tx1"/>
                </a:solidFill>
              </a:rPr>
              <a:t>по объектам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033407" y="3845090"/>
            <a:ext cx="3380836" cy="4393325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chemeClr val="tx1"/>
                </a:solidFill>
              </a:rPr>
              <a:t>Организовывает разработку </a:t>
            </a:r>
            <a:r>
              <a:rPr lang="ru-RU" sz="1900" dirty="0">
                <a:solidFill>
                  <a:schemeClr val="tx1"/>
                </a:solidFill>
              </a:rPr>
              <a:t>и ведение необходимой документации по вопросам организации эксплуатации электроустановок;</a:t>
            </a:r>
          </a:p>
          <a:p>
            <a:pPr algn="ctr"/>
            <a:r>
              <a:rPr lang="ru-RU" sz="1900" dirty="0" smtClean="0">
                <a:solidFill>
                  <a:schemeClr val="tx1"/>
                </a:solidFill>
              </a:rPr>
              <a:t> </a:t>
            </a:r>
            <a:r>
              <a:rPr lang="ru-RU" sz="1900" dirty="0">
                <a:solidFill>
                  <a:schemeClr val="tx1"/>
                </a:solidFill>
              </a:rPr>
              <a:t>Организовывать безопасное проведение всех видов работ в </a:t>
            </a:r>
            <a:r>
              <a:rPr lang="ru-RU" sz="1900" dirty="0" smtClean="0">
                <a:solidFill>
                  <a:schemeClr val="tx1"/>
                </a:solidFill>
              </a:rPr>
              <a:t>электроустановках.</a:t>
            </a:r>
          </a:p>
          <a:p>
            <a:pPr algn="ctr"/>
            <a:r>
              <a:rPr lang="ru-RU" sz="1900" dirty="0" smtClean="0">
                <a:solidFill>
                  <a:schemeClr val="tx1"/>
                </a:solidFill>
              </a:rPr>
              <a:t>Организовывает работу подразделения.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170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2825" y="1028700"/>
            <a:ext cx="11585575" cy="57938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+mn-lt"/>
              </a:rPr>
              <a:t> Обучение в компании «</a:t>
            </a:r>
            <a:r>
              <a:rPr lang="ru-RU" dirty="0" err="1" smtClean="0">
                <a:solidFill>
                  <a:srgbClr val="FF0000"/>
                </a:solidFill>
                <a:latin typeface="+mn-lt"/>
              </a:rPr>
              <a:t>Увелка</a:t>
            </a:r>
            <a:r>
              <a:rPr lang="ru-RU" dirty="0" smtClean="0">
                <a:solidFill>
                  <a:srgbClr val="FF0000"/>
                </a:solidFill>
                <a:latin typeface="+mn-lt"/>
              </a:rPr>
              <a:t>»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1DD7-F637-6341-B7AC-0AA716BC619A}" type="datetime3">
              <a:rPr lang="en-US" smtClean="0"/>
              <a:pPr/>
              <a:t>2 November 2018</a:t>
            </a:fld>
            <a:endParaRPr lang="en-US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</a:rPr>
              <a:pPr algn="ctr"/>
              <a:t>15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0254" y="8443369"/>
            <a:ext cx="12041228" cy="486833"/>
          </a:xfrm>
        </p:spPr>
        <p:txBody>
          <a:bodyPr anchor="ctr"/>
          <a:lstStyle/>
          <a:p>
            <a:r>
              <a:rPr lang="ru-RU" sz="1600" dirty="0" smtClean="0">
                <a:solidFill>
                  <a:srgbClr val="FF0000"/>
                </a:solidFill>
                <a:latin typeface="+mn-lt"/>
              </a:rPr>
              <a:t>п. Увельский, ул. Железнодорожная 59                           тел. 8 (351) 21-15-000, 21-16-000                             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www.uvelka.ru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97" y="2388560"/>
            <a:ext cx="9302343" cy="505587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34207" y="2344385"/>
            <a:ext cx="4319752" cy="917519"/>
          </a:xfrm>
          <a:prstGeom prst="roundRect">
            <a:avLst/>
          </a:prstGeom>
          <a:solidFill>
            <a:srgbClr val="FF9900"/>
          </a:solidFill>
          <a:ln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Корпоративное обучение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34207" y="5480407"/>
            <a:ext cx="4319752" cy="917519"/>
          </a:xfrm>
          <a:prstGeom prst="roundRect">
            <a:avLst/>
          </a:prstGeom>
          <a:solidFill>
            <a:srgbClr val="FF9900"/>
          </a:solidFill>
          <a:ln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Обучение в специализированных центрах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34207" y="4423871"/>
            <a:ext cx="4319752" cy="917519"/>
          </a:xfrm>
          <a:prstGeom prst="roundRect">
            <a:avLst/>
          </a:prstGeom>
          <a:solidFill>
            <a:srgbClr val="FF9900"/>
          </a:solidFill>
          <a:ln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Адаптация сотрудников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734207" y="6526919"/>
            <a:ext cx="4319752" cy="917519"/>
          </a:xfrm>
          <a:prstGeom prst="roundRect">
            <a:avLst/>
          </a:prstGeom>
          <a:solidFill>
            <a:srgbClr val="FF9900"/>
          </a:solidFill>
          <a:ln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Обучение в ВУЗах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734207" y="3395993"/>
            <a:ext cx="4319752" cy="917519"/>
          </a:xfrm>
          <a:prstGeom prst="roundRect">
            <a:avLst/>
          </a:prstGeom>
          <a:solidFill>
            <a:srgbClr val="FF9900"/>
          </a:solidFill>
          <a:ln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Система наставничества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827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ZhigzhanovaNV\Desktop\IMG_03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725"/>
          <a:stretch/>
        </p:blipFill>
        <p:spPr bwMode="auto">
          <a:xfrm>
            <a:off x="81481" y="5875028"/>
            <a:ext cx="4293421" cy="1973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ZhigzhanovaNV\Desktop\1048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180" y="5062165"/>
            <a:ext cx="4201526" cy="24880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D:\scan\Фото для Наташи\Экскурсия 11.07.2018\UNADJUSTEDNONRAW_thumb_29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85" y="2348108"/>
            <a:ext cx="3971414" cy="2978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585027" y="8183198"/>
            <a:ext cx="4398679" cy="580035"/>
          </a:xfrm>
        </p:spPr>
        <p:txBody>
          <a:bodyPr/>
          <a:lstStyle/>
          <a:p>
            <a:fld id="{483EFF3F-8D48-C844-9066-03B7131FA063}" type="slidenum">
              <a:rPr lang="en-US" sz="1900" smtClean="0"/>
              <a:pPr/>
              <a:t>16</a:t>
            </a:fld>
            <a:endParaRPr lang="en-US" sz="19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18879" y="1749973"/>
            <a:ext cx="3370460" cy="986147"/>
          </a:xfrm>
          <a:prstGeom prst="roundRect">
            <a:avLst/>
          </a:prstGeom>
          <a:solidFill>
            <a:srgbClr val="FF99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accent4"/>
                </a:solidFill>
              </a:rPr>
              <a:t>Мы сотрудничаем с лучшими учебными заведениями Челябинской области: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239517" y="1749973"/>
            <a:ext cx="3370460" cy="986147"/>
          </a:xfrm>
          <a:prstGeom prst="roundRect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accent4"/>
                </a:solidFill>
              </a:rPr>
              <a:t>Формы взаимодействия с учебными заведениями</a:t>
            </a:r>
            <a:endParaRPr lang="ru-RU" sz="1800" b="1" dirty="0">
              <a:solidFill>
                <a:schemeClr val="accent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34645" y="3068483"/>
            <a:ext cx="3370460" cy="7108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err="1" smtClean="0">
                <a:solidFill>
                  <a:schemeClr val="accent4"/>
                </a:solidFill>
              </a:rPr>
              <a:t>Южноуральский</a:t>
            </a:r>
            <a:r>
              <a:rPr lang="ru-RU" sz="1900" dirty="0" smtClean="0">
                <a:solidFill>
                  <a:schemeClr val="accent4"/>
                </a:solidFill>
              </a:rPr>
              <a:t> государственный университет</a:t>
            </a:r>
            <a:endParaRPr lang="ru-RU" sz="1900" dirty="0">
              <a:solidFill>
                <a:schemeClr val="accent4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34645" y="4101167"/>
            <a:ext cx="3370460" cy="8914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err="1" smtClean="0">
                <a:solidFill>
                  <a:schemeClr val="accent4"/>
                </a:solidFill>
              </a:rPr>
              <a:t>Южноуральский</a:t>
            </a:r>
            <a:r>
              <a:rPr lang="ru-RU" sz="1900" dirty="0" smtClean="0">
                <a:solidFill>
                  <a:schemeClr val="accent4"/>
                </a:solidFill>
              </a:rPr>
              <a:t> государственный аграрный университет</a:t>
            </a:r>
            <a:endParaRPr lang="ru-RU" sz="1900" dirty="0">
              <a:solidFill>
                <a:schemeClr val="accent4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18879" y="5326668"/>
            <a:ext cx="3370460" cy="664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chemeClr val="accent4"/>
                </a:solidFill>
              </a:rPr>
              <a:t>Челябинский государственный университет</a:t>
            </a:r>
            <a:endParaRPr lang="ru-RU" sz="1900" dirty="0">
              <a:solidFill>
                <a:schemeClr val="accent4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39517" y="3246299"/>
            <a:ext cx="3370460" cy="502897"/>
          </a:xfrm>
          <a:prstGeom prst="rect">
            <a:avLst/>
          </a:prstGeom>
          <a:solidFill>
            <a:srgbClr val="82DB5F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chemeClr val="accent4"/>
                </a:solidFill>
              </a:rPr>
              <a:t>Проведение практик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534645" y="6339558"/>
            <a:ext cx="3370460" cy="660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chemeClr val="accent4"/>
                </a:solidFill>
              </a:rPr>
              <a:t>Троицкий авиационный технический  колледж</a:t>
            </a:r>
            <a:endParaRPr lang="ru-RU" sz="1900" dirty="0">
              <a:solidFill>
                <a:schemeClr val="accent4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534645" y="7382920"/>
            <a:ext cx="3370460" cy="930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chemeClr val="accent4"/>
                </a:solidFill>
              </a:rPr>
              <a:t>Челябинский государственный промышленно-гуманитарный колледж им. Яковлева</a:t>
            </a:r>
            <a:endParaRPr lang="ru-RU" sz="1900" dirty="0">
              <a:solidFill>
                <a:schemeClr val="accent4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239517" y="6306207"/>
            <a:ext cx="3370460" cy="930165"/>
          </a:xfrm>
          <a:prstGeom prst="rect">
            <a:avLst/>
          </a:prstGeom>
          <a:solidFill>
            <a:srgbClr val="82DB5F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chemeClr val="accent4"/>
                </a:solidFill>
              </a:rPr>
              <a:t>Проведение </a:t>
            </a:r>
            <a:r>
              <a:rPr lang="ru-RU" sz="1900" dirty="0" err="1">
                <a:solidFill>
                  <a:schemeClr val="accent4"/>
                </a:solidFill>
              </a:rPr>
              <a:t>профориентационных</a:t>
            </a:r>
            <a:r>
              <a:rPr lang="ru-RU" sz="1900" dirty="0">
                <a:solidFill>
                  <a:schemeClr val="accent4"/>
                </a:solidFill>
              </a:rPr>
              <a:t> </a:t>
            </a:r>
            <a:r>
              <a:rPr lang="ru-RU" sz="1900" dirty="0" err="1">
                <a:solidFill>
                  <a:schemeClr val="accent4"/>
                </a:solidFill>
              </a:rPr>
              <a:t>мерприятий</a:t>
            </a:r>
            <a:endParaRPr lang="ru-RU" sz="1900" dirty="0">
              <a:solidFill>
                <a:schemeClr val="accent4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39517" y="4295431"/>
            <a:ext cx="3370460" cy="502897"/>
          </a:xfrm>
          <a:prstGeom prst="rect">
            <a:avLst/>
          </a:prstGeom>
          <a:solidFill>
            <a:srgbClr val="82DB5F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chemeClr val="accent4"/>
                </a:solidFill>
              </a:rPr>
              <a:t>Организация экскурсий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39517" y="5326668"/>
            <a:ext cx="3370460" cy="502897"/>
          </a:xfrm>
          <a:prstGeom prst="rect">
            <a:avLst/>
          </a:prstGeom>
          <a:solidFill>
            <a:srgbClr val="82DB5F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chemeClr val="accent4"/>
                </a:solidFill>
              </a:rPr>
              <a:t>Участие в «ярмарках вакансий»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239517" y="7513006"/>
            <a:ext cx="3370460" cy="670192"/>
          </a:xfrm>
          <a:prstGeom prst="rect">
            <a:avLst/>
          </a:prstGeom>
          <a:solidFill>
            <a:srgbClr val="82DB5F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chemeClr val="accent4"/>
                </a:solidFill>
              </a:rPr>
              <a:t>Участие в «ярмарках вакансий»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157" y="1817624"/>
            <a:ext cx="3931572" cy="294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itle 1"/>
          <p:cNvSpPr>
            <a:spLocks noGrp="1"/>
          </p:cNvSpPr>
          <p:nvPr>
            <p:ph type="ctrTitle"/>
          </p:nvPr>
        </p:nvSpPr>
        <p:spPr>
          <a:xfrm>
            <a:off x="3205983" y="597776"/>
            <a:ext cx="12231818" cy="12192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+mn-lt"/>
              </a:rPr>
              <a:t>Взаимодействие с учебными заведениями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0254" y="8443369"/>
            <a:ext cx="11711444" cy="486833"/>
          </a:xfrm>
        </p:spPr>
        <p:txBody>
          <a:bodyPr anchor="ctr"/>
          <a:lstStyle/>
          <a:p>
            <a:r>
              <a:rPr lang="ru-RU" sz="1600" dirty="0" smtClean="0">
                <a:solidFill>
                  <a:srgbClr val="FF0000"/>
                </a:solidFill>
                <a:latin typeface="+mn-lt"/>
              </a:rPr>
              <a:t>п. Увельский, ул. Железнодорожная 59                           тел. 8 (351) 21-15-000, 21-16-000                             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www.uvelka.ru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831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52825" y="1028700"/>
            <a:ext cx="11585575" cy="72127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Практика в компании «</a:t>
            </a:r>
            <a:r>
              <a:rPr lang="ru-RU" dirty="0" err="1" smtClean="0">
                <a:solidFill>
                  <a:srgbClr val="FF0000"/>
                </a:solidFill>
              </a:rPr>
              <a:t>Увелка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1DD7-F637-6341-B7AC-0AA716BC619A}" type="datetime3">
              <a:rPr lang="en-US" smtClean="0"/>
              <a:pPr/>
              <a:t>2 November 2018</a:t>
            </a:fld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FF3F-8D48-C844-9066-03B7131FA06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0254" y="8443369"/>
            <a:ext cx="11711444" cy="486833"/>
          </a:xfrm>
        </p:spPr>
        <p:txBody>
          <a:bodyPr anchor="ctr"/>
          <a:lstStyle/>
          <a:p>
            <a:r>
              <a:rPr lang="ru-RU" sz="1600" dirty="0" smtClean="0">
                <a:solidFill>
                  <a:srgbClr val="FF0000"/>
                </a:solidFill>
                <a:latin typeface="+mn-lt"/>
              </a:rPr>
              <a:t>п. Увельский, ул. Железнодорожная 59                           тел. 8 (351) 21-15-000, 21-16-000                             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www.uvelka.ru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48470" y="1916822"/>
            <a:ext cx="5659820" cy="1119352"/>
          </a:xfrm>
          <a:prstGeom prst="round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Оплачиваемая практика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478580" y="3351486"/>
            <a:ext cx="5659820" cy="1119352"/>
          </a:xfrm>
          <a:prstGeom prst="round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Практическое применение полученных знаний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29439" y="4910959"/>
            <a:ext cx="5659820" cy="1119352"/>
          </a:xfrm>
          <a:prstGeom prst="round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Оборудованное рабочее место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478580" y="4910959"/>
            <a:ext cx="5659820" cy="1119352"/>
          </a:xfrm>
          <a:prstGeom prst="round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Полное оснащение материалами, инструментами, спец. одеждой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29439" y="6516413"/>
            <a:ext cx="5659820" cy="1119352"/>
          </a:xfrm>
          <a:prstGeom prst="round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Написание дипломного проекта на базе предприятия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478580" y="6516413"/>
            <a:ext cx="5659820" cy="1119352"/>
          </a:xfrm>
          <a:prstGeom prst="round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Собственная столовая с доступными ценами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29439" y="3351486"/>
            <a:ext cx="5659820" cy="1119352"/>
          </a:xfrm>
          <a:prstGeom prst="round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Предоставление служебного жилья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152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C290D-62D7-1B4E-A543-57B8F0409DB9}" type="datetime3">
              <a:rPr lang="en-US" smtClean="0"/>
              <a:pPr/>
              <a:t>2 November 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FF3F-8D48-C844-9066-03B7131FA06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4325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>
          <a:xfrm>
            <a:off x="13326412" y="3469913"/>
            <a:ext cx="2668561" cy="324230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+mn-lt"/>
              </a:rPr>
              <a:t>Компания «Увелка», ООО «Ресурс»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1DD7-F637-6341-B7AC-0AA716BC619A}" type="datetime3">
              <a:rPr lang="en-US" smtClean="0"/>
              <a:pPr/>
              <a:t>2 November 2018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62812" y="2573395"/>
            <a:ext cx="56512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125" algn="just"/>
            <a:r>
              <a:rPr lang="ru-RU" sz="2800" dirty="0" smtClean="0"/>
              <a:t>Мы создали современное предприятие, на котором работают лучшие сотрудники, где можно </a:t>
            </a:r>
            <a:r>
              <a:rPr lang="ru-RU" sz="2800" dirty="0"/>
              <a:t>построить успешную карьеру, реализовать смелые проекты, получить </a:t>
            </a:r>
            <a:r>
              <a:rPr lang="ru-RU" sz="2800" dirty="0" smtClean="0"/>
              <a:t>уникальные профессиональные </a:t>
            </a:r>
            <a:r>
              <a:rPr lang="ru-RU" sz="2800" dirty="0"/>
              <a:t>знания </a:t>
            </a:r>
            <a:r>
              <a:rPr lang="ru-RU" sz="2800" dirty="0" smtClean="0"/>
              <a:t>и </a:t>
            </a:r>
            <a:r>
              <a:rPr lang="ru-RU" sz="2800" dirty="0"/>
              <a:t>опыт, совершенствовать личные качества</a:t>
            </a:r>
            <a:r>
              <a:rPr lang="ru-RU" sz="2800" dirty="0" smtClean="0"/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</a:rPr>
              <a:pPr algn="ctr"/>
              <a:t>2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0254" y="8443369"/>
            <a:ext cx="13030579" cy="486833"/>
          </a:xfrm>
        </p:spPr>
        <p:txBody>
          <a:bodyPr anchor="ctr"/>
          <a:lstStyle/>
          <a:p>
            <a:r>
              <a:rPr lang="ru-RU" sz="1600" dirty="0" smtClean="0">
                <a:solidFill>
                  <a:srgbClr val="FF0000"/>
                </a:solidFill>
                <a:latin typeface="+mn-lt"/>
              </a:rPr>
              <a:t>п. Увельский, ул. Железнодорожная 59                           тел. 8 (351) 21-15-000, 21-16-000                             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www.uvelka.ru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43879" y="6843758"/>
            <a:ext cx="59510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 algn="r"/>
            <a:r>
              <a:rPr lang="ru-RU" sz="2400" dirty="0"/>
              <a:t>С уважением, </a:t>
            </a:r>
          </a:p>
          <a:p>
            <a:pPr marL="0" lvl="5" algn="r"/>
            <a:r>
              <a:rPr lang="ru-RU" sz="2400" dirty="0"/>
              <a:t>Виталий Владимирович Зяблин</a:t>
            </a:r>
          </a:p>
          <a:p>
            <a:pPr marL="0" lvl="5" algn="r"/>
            <a:r>
              <a:rPr lang="ru-RU" sz="2400" dirty="0"/>
              <a:t>Управляющий директор ООО «Ресурс»</a:t>
            </a:r>
          </a:p>
        </p:txBody>
      </p:sp>
      <p:pic>
        <p:nvPicPr>
          <p:cNvPr id="11" name="Рисунок 10" descr="C:\Users\ZhigzhanovaNV\Desktop\^AF1DB4D849581137FA9A877A97F23BD3E72378ADF9A3557D2B^pimgpsh_fullsize_distr.jpg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39" y="3469913"/>
            <a:ext cx="6727371" cy="307380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pic="http://schemas.openxmlformats.org/drawingml/2006/picture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6174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Виталя\Desktop\80904a5a02b3b095fbad0d6aa060f7f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686" r="27735"/>
          <a:stretch/>
        </p:blipFill>
        <p:spPr bwMode="auto">
          <a:xfrm>
            <a:off x="288259" y="2247901"/>
            <a:ext cx="15651829" cy="606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2053651"/>
            <a:ext cx="16249650" cy="1169233"/>
          </a:xfrm>
          <a:prstGeom prst="rect">
            <a:avLst/>
          </a:prstGeom>
          <a:gradFill>
            <a:gsLst>
              <a:gs pos="4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1DD7-F637-6341-B7AC-0AA716BC619A}" type="datetime3">
              <a:rPr lang="en-US" smtClean="0"/>
              <a:pPr/>
              <a:t>2 November 2018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+mn-lt"/>
              </a:rPr>
              <a:t>Миссия компании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929" y="2450274"/>
            <a:ext cx="15789940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6000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Мы создаем лучшие продукты</a:t>
            </a:r>
          </a:p>
          <a:p>
            <a:pPr algn="ctr"/>
            <a:r>
              <a:rPr lang="ru-RU" sz="6000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из отборного зерна,</a:t>
            </a:r>
          </a:p>
          <a:p>
            <a:pPr algn="ctr"/>
            <a:r>
              <a:rPr lang="ru-RU" sz="6000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заботясь о полноценном питании </a:t>
            </a:r>
          </a:p>
          <a:p>
            <a:pPr algn="ctr"/>
            <a:r>
              <a:rPr lang="ru-RU" sz="6000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в каждой семье!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</a:rPr>
              <a:pPr algn="ctr"/>
              <a:t>3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0254" y="8443369"/>
            <a:ext cx="14004939" cy="486833"/>
          </a:xfrm>
        </p:spPr>
        <p:txBody>
          <a:bodyPr anchor="ctr"/>
          <a:lstStyle/>
          <a:p>
            <a:r>
              <a:rPr lang="ru-RU" sz="1600" dirty="0" smtClean="0">
                <a:solidFill>
                  <a:srgbClr val="FF0000"/>
                </a:solidFill>
                <a:latin typeface="+mn-lt"/>
              </a:rPr>
              <a:t>п. Увельский, ул. Железнодорожная 59                           тел. 8 (351) 21-15-000, 21-16-000                             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www.uvelka.ru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644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+mn-lt"/>
              </a:rPr>
              <a:t>За 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каждым лидером стоит своя история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1DD7-F637-6341-B7AC-0AA716BC619A}" type="datetime3">
              <a:rPr lang="en-US" smtClean="0"/>
              <a:pPr/>
              <a:t>2 November 2018</a:t>
            </a:fld>
            <a:endParaRPr lang="en-US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</a:rPr>
              <a:pPr algn="ctr"/>
              <a:t>4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0254" y="8443369"/>
            <a:ext cx="11021897" cy="486833"/>
          </a:xfrm>
        </p:spPr>
        <p:txBody>
          <a:bodyPr anchor="ctr"/>
          <a:lstStyle/>
          <a:p>
            <a:r>
              <a:rPr lang="ru-RU" sz="1600" dirty="0" smtClean="0">
                <a:solidFill>
                  <a:srgbClr val="FF0000"/>
                </a:solidFill>
                <a:latin typeface="+mn-lt"/>
              </a:rPr>
              <a:t>п. Увельский, ул. Железнодорожная 59                           тел. 8 (351) 21-15-000, 21-16-000                             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www.uvelka.ru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2583" y="2086272"/>
            <a:ext cx="3546054" cy="17467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9" descr="E:\Весь ассортимент\РЕСУРС\ДГ\в объеме\PNG\Мелкие\гречка с грибам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237" y="3445180"/>
            <a:ext cx="755823" cy="10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E:\Весь ассортимент\РЕСУРС\ВП\ВП обьем PNG\Мелкие\Крупа Гречневая 5x8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98" y="3263096"/>
            <a:ext cx="757500" cy="10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E:\Весь ассортимент\РЕСУРС\ХЛОПЬЯ\ХЛ обьем PNG\Мелкие\Хлопья Геркулес 5 мин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775" y="5137984"/>
            <a:ext cx="756250" cy="10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E:\Весь ассортимент\РЕСУРС\ОК\Доброе утро (2017)\клубника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142" t="16851" r="29990" b="11695"/>
          <a:stretch/>
        </p:blipFill>
        <p:spPr bwMode="auto">
          <a:xfrm>
            <a:off x="8788109" y="5315536"/>
            <a:ext cx="730876" cy="1094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E:\Учебно-методические материалы\Мираполис\ФОТО с производства\Технологическое оборудование\Кейспакер - Машина для упаковки в ящики LRC-500\1111 — копия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7498" y="2247900"/>
            <a:ext cx="4037291" cy="30237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Стрелка вправо 51"/>
          <p:cNvSpPr/>
          <p:nvPr/>
        </p:nvSpPr>
        <p:spPr>
          <a:xfrm>
            <a:off x="11212234" y="5133086"/>
            <a:ext cx="4572968" cy="2567232"/>
          </a:xfrm>
          <a:prstGeom prst="rightArrow">
            <a:avLst>
              <a:gd name="adj1" fmla="val 79633"/>
              <a:gd name="adj2" fmla="val 36783"/>
            </a:avLst>
          </a:prstGeom>
          <a:solidFill>
            <a:srgbClr val="FFCCCC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Полная автоматизация фасовочного </a:t>
            </a:r>
            <a:r>
              <a:rPr lang="ru-RU" sz="1600" dirty="0" smtClean="0">
                <a:solidFill>
                  <a:schemeClr val="tx1"/>
                </a:solidFill>
              </a:rPr>
              <a:t>оборудования, модернизация производства, внедрение </a:t>
            </a:r>
            <a:r>
              <a:rPr lang="ru-RU" sz="1600" dirty="0">
                <a:solidFill>
                  <a:schemeClr val="tx1"/>
                </a:solidFill>
              </a:rPr>
              <a:t>системы бестарного хранения зерна;</a:t>
            </a:r>
          </a:p>
          <a:p>
            <a:pPr marL="285750" lvl="1" indent="-285750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Внедрение технологии бережливого </a:t>
            </a:r>
            <a:r>
              <a:rPr lang="ru-RU" sz="1600" dirty="0" smtClean="0">
                <a:solidFill>
                  <a:schemeClr val="tx1"/>
                </a:solidFill>
              </a:rPr>
              <a:t>производства;</a:t>
            </a:r>
            <a:endParaRPr lang="ru-RU" sz="1600" dirty="0">
              <a:solidFill>
                <a:schemeClr val="tx1"/>
              </a:solidFill>
            </a:endParaRPr>
          </a:p>
          <a:p>
            <a:pPr marL="285750" lvl="1" indent="-285750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Новый </a:t>
            </a:r>
            <a:r>
              <a:rPr lang="ru-RU" sz="1600" dirty="0">
                <a:solidFill>
                  <a:schemeClr val="tx1"/>
                </a:solidFill>
              </a:rPr>
              <a:t>бренд и дизайн упаковки</a:t>
            </a:r>
            <a:r>
              <a:rPr lang="ru-RU" sz="1600" dirty="0" smtClean="0">
                <a:solidFill>
                  <a:schemeClr val="tx1"/>
                </a:solidFill>
              </a:rPr>
              <a:t>;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4" name="Стрелка вправо 53"/>
          <p:cNvSpPr/>
          <p:nvPr/>
        </p:nvSpPr>
        <p:spPr>
          <a:xfrm>
            <a:off x="6726694" y="1558977"/>
            <a:ext cx="3871352" cy="3438219"/>
          </a:xfrm>
          <a:prstGeom prst="rightArrow">
            <a:avLst>
              <a:gd name="adj1" fmla="val 67334"/>
              <a:gd name="adj2" fmla="val 36244"/>
            </a:avLst>
          </a:prstGeom>
          <a:solidFill>
            <a:srgbClr val="CCECFF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Выпуск зерновых хлопьев </a:t>
            </a:r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и </a:t>
            </a:r>
            <a:r>
              <a:rPr lang="ru-RU" sz="1600" dirty="0">
                <a:solidFill>
                  <a:schemeClr val="tx1"/>
                </a:solidFill>
              </a:rPr>
              <a:t>овсяных каш;</a:t>
            </a:r>
          </a:p>
          <a:p>
            <a:pPr marL="285750" lvl="1" indent="-285750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Модернизация продуктовых линеек </a:t>
            </a:r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и </a:t>
            </a:r>
            <a:r>
              <a:rPr lang="ru-RU" sz="1600" dirty="0">
                <a:solidFill>
                  <a:schemeClr val="tx1"/>
                </a:solidFill>
              </a:rPr>
              <a:t>их ассортимента;</a:t>
            </a:r>
          </a:p>
          <a:p>
            <a:pPr marL="285750" lvl="1" indent="-285750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Выход продукции </a:t>
            </a:r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на </a:t>
            </a:r>
            <a:r>
              <a:rPr lang="ru-RU" sz="1600" dirty="0">
                <a:solidFill>
                  <a:schemeClr val="tx1"/>
                </a:solidFill>
              </a:rPr>
              <a:t>зарубежный рынок;</a:t>
            </a:r>
          </a:p>
          <a:p>
            <a:pPr marL="285750" lvl="1" indent="-285750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Новый </a:t>
            </a:r>
            <a:r>
              <a:rPr lang="ru-RU" sz="1600" dirty="0">
                <a:solidFill>
                  <a:schemeClr val="tx1"/>
                </a:solidFill>
              </a:rPr>
              <a:t>товарный </a:t>
            </a:r>
            <a:r>
              <a:rPr lang="ru-RU" sz="1600" dirty="0" smtClean="0">
                <a:solidFill>
                  <a:schemeClr val="tx1"/>
                </a:solidFill>
              </a:rPr>
              <a:t>знак и его активное продвижение;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152" y="7137851"/>
            <a:ext cx="2200572" cy="56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902" y="7673092"/>
            <a:ext cx="2171501" cy="572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120" y="7700318"/>
            <a:ext cx="1252595" cy="55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Стрелка вправо 57"/>
          <p:cNvSpPr/>
          <p:nvPr/>
        </p:nvSpPr>
        <p:spPr>
          <a:xfrm>
            <a:off x="3662713" y="5393436"/>
            <a:ext cx="3235440" cy="2759964"/>
          </a:xfrm>
          <a:prstGeom prst="rightArrow">
            <a:avLst>
              <a:gd name="adj1" fmla="val 63332"/>
              <a:gd name="adj2" fmla="val 35558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96B13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Расширяется география сбыта;</a:t>
            </a:r>
          </a:p>
          <a:p>
            <a:pPr marL="285750" lvl="1" indent="-285750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Выпуск продукции </a:t>
            </a:r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в </a:t>
            </a:r>
            <a:r>
              <a:rPr lang="ru-RU" sz="1600" dirty="0">
                <a:solidFill>
                  <a:schemeClr val="tx1"/>
                </a:solidFill>
              </a:rPr>
              <a:t>варочных пакетиках, мягкой упаковке, домашние гарниры.</a:t>
            </a:r>
          </a:p>
        </p:txBody>
      </p:sp>
      <p:sp>
        <p:nvSpPr>
          <p:cNvPr id="59" name="Стрелка вправо 58"/>
          <p:cNvSpPr/>
          <p:nvPr/>
        </p:nvSpPr>
        <p:spPr>
          <a:xfrm>
            <a:off x="939925" y="2651760"/>
            <a:ext cx="2722787" cy="2362528"/>
          </a:xfrm>
          <a:prstGeom prst="rightArrow">
            <a:avLst>
              <a:gd name="adj1" fmla="val 64212"/>
              <a:gd name="adj2" fmla="val 40103"/>
            </a:avLst>
          </a:prstGeom>
          <a:solidFill>
            <a:srgbClr val="CCFF99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20.04.1992 г.  - День рождения компании;</a:t>
            </a:r>
          </a:p>
          <a:p>
            <a:pPr marL="285750" lvl="1" indent="-285750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Выпуск гречки </a:t>
            </a:r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в </a:t>
            </a:r>
            <a:r>
              <a:rPr lang="ru-RU" sz="1600" dirty="0">
                <a:solidFill>
                  <a:schemeClr val="tx1"/>
                </a:solidFill>
              </a:rPr>
              <a:t>мешках.</a:t>
            </a:r>
          </a:p>
        </p:txBody>
      </p:sp>
      <p:pic>
        <p:nvPicPr>
          <p:cNvPr id="60" name="Picture 2" descr="https://img01.kupiprodai.ru/112015/1448574075125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47" t="2954" r="18994"/>
          <a:stretch/>
        </p:blipFill>
        <p:spPr bwMode="auto">
          <a:xfrm>
            <a:off x="1528891" y="6149005"/>
            <a:ext cx="1919612" cy="19662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олилиния 60"/>
          <p:cNvSpPr/>
          <p:nvPr/>
        </p:nvSpPr>
        <p:spPr>
          <a:xfrm>
            <a:off x="352699" y="4483474"/>
            <a:ext cx="1457620" cy="1457620"/>
          </a:xfrm>
          <a:custGeom>
            <a:avLst/>
            <a:gdLst>
              <a:gd name="connsiteX0" fmla="*/ 0 w 1457620"/>
              <a:gd name="connsiteY0" fmla="*/ 728810 h 1457620"/>
              <a:gd name="connsiteX1" fmla="*/ 728810 w 1457620"/>
              <a:gd name="connsiteY1" fmla="*/ 0 h 1457620"/>
              <a:gd name="connsiteX2" fmla="*/ 1457620 w 1457620"/>
              <a:gd name="connsiteY2" fmla="*/ 728810 h 1457620"/>
              <a:gd name="connsiteX3" fmla="*/ 728810 w 1457620"/>
              <a:gd name="connsiteY3" fmla="*/ 1457620 h 1457620"/>
              <a:gd name="connsiteX4" fmla="*/ 0 w 1457620"/>
              <a:gd name="connsiteY4" fmla="*/ 728810 h 145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7620" h="1457620">
                <a:moveTo>
                  <a:pt x="0" y="728810"/>
                </a:moveTo>
                <a:cubicBezTo>
                  <a:pt x="0" y="326299"/>
                  <a:pt x="326299" y="0"/>
                  <a:pt x="728810" y="0"/>
                </a:cubicBezTo>
                <a:cubicBezTo>
                  <a:pt x="1131321" y="0"/>
                  <a:pt x="1457620" y="326299"/>
                  <a:pt x="1457620" y="728810"/>
                </a:cubicBezTo>
                <a:cubicBezTo>
                  <a:pt x="1457620" y="1131321"/>
                  <a:pt x="1131321" y="1457620"/>
                  <a:pt x="728810" y="1457620"/>
                </a:cubicBezTo>
                <a:cubicBezTo>
                  <a:pt x="326299" y="1457620"/>
                  <a:pt x="0" y="1131321"/>
                  <a:pt x="0" y="728810"/>
                </a:cubicBezTo>
                <a:close/>
              </a:path>
            </a:pathLst>
          </a:custGeom>
          <a:solidFill>
            <a:srgbClr val="0080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514" tIns="232514" rIns="232514" bIns="232514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000" kern="1200" dirty="0" smtClean="0"/>
              <a:t>1992 - 1997</a:t>
            </a:r>
          </a:p>
        </p:txBody>
      </p:sp>
      <p:sp>
        <p:nvSpPr>
          <p:cNvPr id="62" name="Полилиния 61"/>
          <p:cNvSpPr/>
          <p:nvPr/>
        </p:nvSpPr>
        <p:spPr>
          <a:xfrm>
            <a:off x="3180640" y="4483474"/>
            <a:ext cx="1457620" cy="1457620"/>
          </a:xfrm>
          <a:custGeom>
            <a:avLst/>
            <a:gdLst>
              <a:gd name="connsiteX0" fmla="*/ 0 w 1457620"/>
              <a:gd name="connsiteY0" fmla="*/ 728810 h 1457620"/>
              <a:gd name="connsiteX1" fmla="*/ 728810 w 1457620"/>
              <a:gd name="connsiteY1" fmla="*/ 0 h 1457620"/>
              <a:gd name="connsiteX2" fmla="*/ 1457620 w 1457620"/>
              <a:gd name="connsiteY2" fmla="*/ 728810 h 1457620"/>
              <a:gd name="connsiteX3" fmla="*/ 728810 w 1457620"/>
              <a:gd name="connsiteY3" fmla="*/ 1457620 h 1457620"/>
              <a:gd name="connsiteX4" fmla="*/ 0 w 1457620"/>
              <a:gd name="connsiteY4" fmla="*/ 728810 h 145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7620" h="1457620">
                <a:moveTo>
                  <a:pt x="0" y="728810"/>
                </a:moveTo>
                <a:cubicBezTo>
                  <a:pt x="0" y="326299"/>
                  <a:pt x="326299" y="0"/>
                  <a:pt x="728810" y="0"/>
                </a:cubicBezTo>
                <a:cubicBezTo>
                  <a:pt x="1131321" y="0"/>
                  <a:pt x="1457620" y="326299"/>
                  <a:pt x="1457620" y="728810"/>
                </a:cubicBezTo>
                <a:cubicBezTo>
                  <a:pt x="1457620" y="1131321"/>
                  <a:pt x="1131321" y="1457620"/>
                  <a:pt x="728810" y="1457620"/>
                </a:cubicBezTo>
                <a:cubicBezTo>
                  <a:pt x="326299" y="1457620"/>
                  <a:pt x="0" y="1131321"/>
                  <a:pt x="0" y="728810"/>
                </a:cubicBezTo>
                <a:close/>
              </a:path>
            </a:pathLst>
          </a:custGeom>
          <a:solidFill>
            <a:srgbClr val="F96B13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6322935"/>
              <a:satOff val="-1716"/>
              <a:lumOff val="-915"/>
              <a:alphaOff val="0"/>
            </a:schemeClr>
          </a:fillRef>
          <a:effectRef idx="2">
            <a:schemeClr val="accent2">
              <a:hueOff val="6322935"/>
              <a:satOff val="-1716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514" tIns="232514" rIns="232514" bIns="232514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000" kern="1200" dirty="0" smtClean="0"/>
              <a:t>1997-2003</a:t>
            </a:r>
            <a:endParaRPr lang="ru-RU" sz="3000" kern="1200" dirty="0"/>
          </a:p>
        </p:txBody>
      </p:sp>
      <p:sp>
        <p:nvSpPr>
          <p:cNvPr id="63" name="Полилиния 62"/>
          <p:cNvSpPr/>
          <p:nvPr/>
        </p:nvSpPr>
        <p:spPr>
          <a:xfrm>
            <a:off x="6275249" y="4483474"/>
            <a:ext cx="1457620" cy="1457620"/>
          </a:xfrm>
          <a:custGeom>
            <a:avLst/>
            <a:gdLst>
              <a:gd name="connsiteX0" fmla="*/ 0 w 1457620"/>
              <a:gd name="connsiteY0" fmla="*/ 728810 h 1457620"/>
              <a:gd name="connsiteX1" fmla="*/ 728810 w 1457620"/>
              <a:gd name="connsiteY1" fmla="*/ 0 h 1457620"/>
              <a:gd name="connsiteX2" fmla="*/ 1457620 w 1457620"/>
              <a:gd name="connsiteY2" fmla="*/ 728810 h 1457620"/>
              <a:gd name="connsiteX3" fmla="*/ 728810 w 1457620"/>
              <a:gd name="connsiteY3" fmla="*/ 1457620 h 1457620"/>
              <a:gd name="connsiteX4" fmla="*/ 0 w 1457620"/>
              <a:gd name="connsiteY4" fmla="*/ 728810 h 145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7620" h="1457620">
                <a:moveTo>
                  <a:pt x="0" y="728810"/>
                </a:moveTo>
                <a:cubicBezTo>
                  <a:pt x="0" y="326299"/>
                  <a:pt x="326299" y="0"/>
                  <a:pt x="728810" y="0"/>
                </a:cubicBezTo>
                <a:cubicBezTo>
                  <a:pt x="1131321" y="0"/>
                  <a:pt x="1457620" y="326299"/>
                  <a:pt x="1457620" y="728810"/>
                </a:cubicBezTo>
                <a:cubicBezTo>
                  <a:pt x="1457620" y="1131321"/>
                  <a:pt x="1131321" y="1457620"/>
                  <a:pt x="728810" y="1457620"/>
                </a:cubicBezTo>
                <a:cubicBezTo>
                  <a:pt x="326299" y="1457620"/>
                  <a:pt x="0" y="1131321"/>
                  <a:pt x="0" y="728810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12645870"/>
              <a:satOff val="-3431"/>
              <a:lumOff val="-1831"/>
              <a:alphaOff val="0"/>
            </a:schemeClr>
          </a:fillRef>
          <a:effectRef idx="2">
            <a:schemeClr val="accent2">
              <a:hueOff val="12645870"/>
              <a:satOff val="-3431"/>
              <a:lumOff val="-183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514" tIns="232514" rIns="232514" bIns="232514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000" kern="1200" dirty="0" smtClean="0"/>
              <a:t>2003-2012</a:t>
            </a:r>
            <a:endParaRPr lang="ru-RU" sz="3000" kern="1200" dirty="0"/>
          </a:p>
        </p:txBody>
      </p:sp>
      <p:sp>
        <p:nvSpPr>
          <p:cNvPr id="64" name="Полилиния 63"/>
          <p:cNvSpPr/>
          <p:nvPr/>
        </p:nvSpPr>
        <p:spPr>
          <a:xfrm>
            <a:off x="9754614" y="4483474"/>
            <a:ext cx="1457620" cy="1457620"/>
          </a:xfrm>
          <a:custGeom>
            <a:avLst/>
            <a:gdLst>
              <a:gd name="connsiteX0" fmla="*/ 0 w 1457620"/>
              <a:gd name="connsiteY0" fmla="*/ 728810 h 1457620"/>
              <a:gd name="connsiteX1" fmla="*/ 728810 w 1457620"/>
              <a:gd name="connsiteY1" fmla="*/ 0 h 1457620"/>
              <a:gd name="connsiteX2" fmla="*/ 1457620 w 1457620"/>
              <a:gd name="connsiteY2" fmla="*/ 728810 h 1457620"/>
              <a:gd name="connsiteX3" fmla="*/ 728810 w 1457620"/>
              <a:gd name="connsiteY3" fmla="*/ 1457620 h 1457620"/>
              <a:gd name="connsiteX4" fmla="*/ 0 w 1457620"/>
              <a:gd name="connsiteY4" fmla="*/ 728810 h 145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7620" h="1457620">
                <a:moveTo>
                  <a:pt x="0" y="728810"/>
                </a:moveTo>
                <a:cubicBezTo>
                  <a:pt x="0" y="326299"/>
                  <a:pt x="326299" y="0"/>
                  <a:pt x="728810" y="0"/>
                </a:cubicBezTo>
                <a:cubicBezTo>
                  <a:pt x="1131321" y="0"/>
                  <a:pt x="1457620" y="326299"/>
                  <a:pt x="1457620" y="728810"/>
                </a:cubicBezTo>
                <a:cubicBezTo>
                  <a:pt x="1457620" y="1131321"/>
                  <a:pt x="1131321" y="1457620"/>
                  <a:pt x="728810" y="1457620"/>
                </a:cubicBezTo>
                <a:cubicBezTo>
                  <a:pt x="326299" y="1457620"/>
                  <a:pt x="0" y="1131321"/>
                  <a:pt x="0" y="728810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18968804"/>
              <a:satOff val="-5147"/>
              <a:lumOff val="-2746"/>
              <a:alphaOff val="0"/>
            </a:schemeClr>
          </a:fillRef>
          <a:effectRef idx="2">
            <a:schemeClr val="accent2">
              <a:hueOff val="18968804"/>
              <a:satOff val="-5147"/>
              <a:lumOff val="-274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514" tIns="232514" rIns="232514" bIns="232514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000" kern="1200" dirty="0" smtClean="0"/>
              <a:t>2012-2018</a:t>
            </a:r>
            <a:endParaRPr lang="ru-RU" sz="3000" kern="1200" dirty="0"/>
          </a:p>
        </p:txBody>
      </p:sp>
      <p:pic>
        <p:nvPicPr>
          <p:cNvPr id="65" name="Picture 2" descr="http://images.easyfreeclipart.com/1318/joyeux-anniversaire-ballons-balloon-happy-birtday-1318919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4" y="6277944"/>
            <a:ext cx="1065650" cy="11757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632" y="6578287"/>
            <a:ext cx="908490" cy="23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033" y="6277944"/>
            <a:ext cx="1241337" cy="19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428" y="6996544"/>
            <a:ext cx="726430" cy="21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1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834" y="7269600"/>
            <a:ext cx="953166" cy="22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1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715" y="6671653"/>
            <a:ext cx="787064" cy="26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14" descr="E:\Весь ассортимент\РЕСУРС\МУ\Коллекция вкусов 2017\FasolBelaya_Pack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433" y="4202673"/>
            <a:ext cx="983399" cy="930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1" descr="E:\Весь ассортимент\РЕСУРС\МУ\Новая МУ настоящая хозяйка 2017\гречка 800_2017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16" r="16133"/>
          <a:stretch/>
        </p:blipFill>
        <p:spPr bwMode="auto">
          <a:xfrm>
            <a:off x="5319100" y="4477141"/>
            <a:ext cx="607488" cy="930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E:\Весь ассортимент\РЕСУРС\ВП\ВП развертка PNG\127х39х189_NEW_крупа ядрица Гречневая_5-80.pn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59" b="25887"/>
          <a:stretch/>
        </p:blipFill>
        <p:spPr bwMode="auto">
          <a:xfrm>
            <a:off x="14200850" y="4077134"/>
            <a:ext cx="383380" cy="429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E:\Весь ассортимент\РЕСУРС\ВП\ВП развертка PNG\127х39х189_NEW_крупа ядрица Гречневая_5-80.pn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58" b="29641"/>
          <a:stretch/>
        </p:blipFill>
        <p:spPr bwMode="auto">
          <a:xfrm>
            <a:off x="13835928" y="4099913"/>
            <a:ext cx="364922" cy="4071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http://www.kalinka74.ru/upload/medialibrary/129/12932c7898ddc61463efc221af483dd7.pn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5945" r="4438" b="21624"/>
          <a:stretch/>
        </p:blipFill>
        <p:spPr bwMode="auto">
          <a:xfrm>
            <a:off x="8745025" y="6427594"/>
            <a:ext cx="1134223" cy="2662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0" descr="https://www.menocom.ru/upload/iblock/513/5139b6b72f7159ffc58158e3c5ab0e6a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532" y="6693824"/>
            <a:ext cx="873058" cy="2841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5203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19514">
            <a:off x="1459749" y="1709861"/>
            <a:ext cx="13960283" cy="68766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+mn-lt"/>
              </a:rPr>
              <a:t>«Увелка» сегодня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</a:rPr>
              <a:pPr algn="ctr"/>
              <a:t>5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0254" y="8443369"/>
            <a:ext cx="11836795" cy="486833"/>
          </a:xfrm>
        </p:spPr>
        <p:txBody>
          <a:bodyPr anchor="ctr"/>
          <a:lstStyle/>
          <a:p>
            <a:r>
              <a:rPr lang="ru-RU" sz="1600" dirty="0" smtClean="0">
                <a:solidFill>
                  <a:srgbClr val="FF0000"/>
                </a:solidFill>
                <a:latin typeface="+mn-lt"/>
              </a:rPr>
              <a:t>п. Увельский, ул. Железнодорожная 59                           тел. 8 (351) 21-15-000, 21-16-000                             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www.uvelka.ru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13517036" y="3784548"/>
            <a:ext cx="2160000" cy="2160000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12645870"/>
              <a:satOff val="-3431"/>
              <a:lumOff val="-1831"/>
              <a:alphaOff val="0"/>
            </a:schemeClr>
          </a:fillRef>
          <a:effectRef idx="2">
            <a:schemeClr val="accent2">
              <a:hueOff val="12645870"/>
              <a:satOff val="-3431"/>
              <a:lumOff val="-183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514" tIns="232514" rIns="232514" bIns="232514" numCol="1" spcCol="1270" anchor="ctr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3000"/>
          </a:p>
        </p:txBody>
      </p:sp>
      <p:sp>
        <p:nvSpPr>
          <p:cNvPr id="67" name="TextBox 66"/>
          <p:cNvSpPr txBox="1"/>
          <p:nvPr/>
        </p:nvSpPr>
        <p:spPr>
          <a:xfrm>
            <a:off x="13794572" y="4003369"/>
            <a:ext cx="160492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i="1" dirty="0" smtClean="0">
                <a:solidFill>
                  <a:schemeClr val="bg1"/>
                </a:solidFill>
              </a:rPr>
              <a:t>продажи </a:t>
            </a:r>
          </a:p>
          <a:p>
            <a:pPr algn="ctr"/>
            <a:r>
              <a:rPr lang="ru-RU" sz="1800" i="1" dirty="0" smtClean="0">
                <a:solidFill>
                  <a:schemeClr val="bg1"/>
                </a:solidFill>
              </a:rPr>
              <a:t>Увелка </a:t>
            </a:r>
            <a:r>
              <a:rPr lang="ru-RU" sz="1800" i="1" baseline="30000" dirty="0" smtClean="0">
                <a:solidFill>
                  <a:schemeClr val="bg1"/>
                </a:solidFill>
              </a:rPr>
              <a:t>ТМ</a:t>
            </a:r>
            <a:r>
              <a:rPr lang="ru-RU" sz="1800" i="1" dirty="0" smtClean="0">
                <a:solidFill>
                  <a:schemeClr val="bg1"/>
                </a:solidFill>
              </a:rPr>
              <a:t>   в</a:t>
            </a:r>
            <a:endParaRPr lang="ru-RU" sz="1800" i="1" dirty="0">
              <a:solidFill>
                <a:schemeClr val="bg1"/>
              </a:solidFill>
            </a:endParaRPr>
          </a:p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25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800" i="1" dirty="0" smtClean="0">
                <a:solidFill>
                  <a:schemeClr val="bg1"/>
                </a:solidFill>
              </a:rPr>
              <a:t>странах мира</a:t>
            </a:r>
          </a:p>
        </p:txBody>
      </p:sp>
      <p:sp>
        <p:nvSpPr>
          <p:cNvPr id="68" name="Овал 67"/>
          <p:cNvSpPr/>
          <p:nvPr/>
        </p:nvSpPr>
        <p:spPr>
          <a:xfrm>
            <a:off x="7058931" y="5797101"/>
            <a:ext cx="2160000" cy="2160000"/>
          </a:xfrm>
          <a:prstGeom prst="ellipse">
            <a:avLst/>
          </a:prstGeom>
          <a:solidFill>
            <a:srgbClr val="CC00CC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12645870"/>
              <a:satOff val="-3431"/>
              <a:lumOff val="-1831"/>
              <a:alphaOff val="0"/>
            </a:schemeClr>
          </a:fillRef>
          <a:effectRef idx="2">
            <a:schemeClr val="accent2">
              <a:hueOff val="12645870"/>
              <a:satOff val="-3431"/>
              <a:lumOff val="-183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514" tIns="232514" rIns="232514" bIns="232514" numCol="1" spcCol="1270" anchor="ctr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3000"/>
          </a:p>
        </p:txBody>
      </p:sp>
      <p:sp>
        <p:nvSpPr>
          <p:cNvPr id="69" name="TextBox 68"/>
          <p:cNvSpPr txBox="1"/>
          <p:nvPr/>
        </p:nvSpPr>
        <p:spPr>
          <a:xfrm>
            <a:off x="7223876" y="6061493"/>
            <a:ext cx="19463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55,4%</a:t>
            </a:r>
          </a:p>
          <a:p>
            <a:pPr algn="ctr"/>
            <a:r>
              <a:rPr lang="ru-RU" sz="1600" i="1" dirty="0">
                <a:solidFill>
                  <a:schemeClr val="bg1"/>
                </a:solidFill>
              </a:rPr>
              <a:t>д</a:t>
            </a:r>
            <a:r>
              <a:rPr lang="ru-RU" sz="1600" i="1" dirty="0" smtClean="0">
                <a:solidFill>
                  <a:schemeClr val="bg1"/>
                </a:solidFill>
              </a:rPr>
              <a:t>оля рынка </a:t>
            </a:r>
          </a:p>
          <a:p>
            <a:pPr algn="ctr"/>
            <a:r>
              <a:rPr lang="ru-RU" sz="1600" i="1" dirty="0" smtClean="0">
                <a:solidFill>
                  <a:schemeClr val="bg1"/>
                </a:solidFill>
              </a:rPr>
              <a:t>по продажам круп </a:t>
            </a:r>
          </a:p>
          <a:p>
            <a:pPr algn="ctr"/>
            <a:r>
              <a:rPr lang="ru-RU" sz="1600" i="1" dirty="0" smtClean="0">
                <a:solidFill>
                  <a:schemeClr val="bg1"/>
                </a:solidFill>
              </a:rPr>
              <a:t>в варочных</a:t>
            </a:r>
          </a:p>
          <a:p>
            <a:pPr algn="ctr"/>
            <a:r>
              <a:rPr lang="ru-RU" sz="1600" i="1" dirty="0" smtClean="0">
                <a:solidFill>
                  <a:schemeClr val="bg1"/>
                </a:solidFill>
              </a:rPr>
              <a:t>пакетиках</a:t>
            </a:r>
            <a:endParaRPr lang="ru-RU" sz="1600" i="1" dirty="0">
              <a:solidFill>
                <a:schemeClr val="bg1"/>
              </a:solidFill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414765" y="2419903"/>
            <a:ext cx="2160000" cy="2160000"/>
          </a:xfrm>
          <a:prstGeom prst="ellipse">
            <a:avLst/>
          </a:prstGeom>
          <a:solidFill>
            <a:srgbClr val="8E47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12645870"/>
              <a:satOff val="-3431"/>
              <a:lumOff val="-1831"/>
              <a:alphaOff val="0"/>
            </a:schemeClr>
          </a:fillRef>
          <a:effectRef idx="2">
            <a:schemeClr val="accent2">
              <a:hueOff val="12645870"/>
              <a:satOff val="-3431"/>
              <a:lumOff val="-183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514" tIns="232514" rIns="232514" bIns="232514" numCol="1" spcCol="1270" anchor="ctr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3000"/>
          </a:p>
        </p:txBody>
      </p:sp>
      <p:sp>
        <p:nvSpPr>
          <p:cNvPr id="73" name="TextBox 72"/>
          <p:cNvSpPr txBox="1"/>
          <p:nvPr/>
        </p:nvSpPr>
        <p:spPr>
          <a:xfrm>
            <a:off x="729685" y="2807405"/>
            <a:ext cx="15392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58,9%</a:t>
            </a:r>
            <a:endParaRPr lang="ru-RU" sz="3600" b="1" dirty="0">
              <a:solidFill>
                <a:schemeClr val="bg1"/>
              </a:solidFill>
            </a:endParaRPr>
          </a:p>
          <a:p>
            <a:pPr algn="ctr"/>
            <a:r>
              <a:rPr lang="ru-RU" sz="1600" i="1" dirty="0">
                <a:solidFill>
                  <a:schemeClr val="bg1"/>
                </a:solidFill>
              </a:rPr>
              <a:t>п</a:t>
            </a:r>
            <a:r>
              <a:rPr lang="ru-RU" sz="1600" i="1" dirty="0" smtClean="0">
                <a:solidFill>
                  <a:schemeClr val="bg1"/>
                </a:solidFill>
              </a:rPr>
              <a:t>отребителей</a:t>
            </a:r>
          </a:p>
          <a:p>
            <a:pPr algn="ctr"/>
            <a:r>
              <a:rPr lang="ru-RU" sz="1600" i="1" dirty="0" smtClean="0">
                <a:solidFill>
                  <a:schemeClr val="bg1"/>
                </a:solidFill>
              </a:rPr>
              <a:t>знают</a:t>
            </a:r>
          </a:p>
          <a:p>
            <a:pPr algn="ctr"/>
            <a:r>
              <a:rPr lang="ru-RU" sz="1600" i="1" dirty="0" smtClean="0">
                <a:solidFill>
                  <a:schemeClr val="bg1"/>
                </a:solidFill>
              </a:rPr>
              <a:t>Увелка </a:t>
            </a:r>
            <a:r>
              <a:rPr lang="ru-RU" sz="1600" i="1" baseline="30000" dirty="0" smtClean="0">
                <a:solidFill>
                  <a:schemeClr val="bg1"/>
                </a:solidFill>
              </a:rPr>
              <a:t>ТМ</a:t>
            </a:r>
            <a:endParaRPr lang="ru-RU" sz="1600" i="1" baseline="30000" dirty="0">
              <a:solidFill>
                <a:schemeClr val="bg1"/>
              </a:solidFill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10295441" y="259903"/>
            <a:ext cx="2160000" cy="2160000"/>
          </a:xfrm>
          <a:prstGeom prst="ellipse">
            <a:avLst/>
          </a:prstGeom>
          <a:solidFill>
            <a:srgbClr val="FF00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12645870"/>
              <a:satOff val="-3431"/>
              <a:lumOff val="-1831"/>
              <a:alphaOff val="0"/>
            </a:schemeClr>
          </a:fillRef>
          <a:effectRef idx="2">
            <a:schemeClr val="accent2">
              <a:hueOff val="12645870"/>
              <a:satOff val="-3431"/>
              <a:lumOff val="-183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514" tIns="232514" rIns="232514" bIns="232514" numCol="1" spcCol="1270" anchor="ctr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3000"/>
          </a:p>
        </p:txBody>
      </p:sp>
      <p:sp>
        <p:nvSpPr>
          <p:cNvPr id="78" name="TextBox 77"/>
          <p:cNvSpPr txBox="1"/>
          <p:nvPr/>
        </p:nvSpPr>
        <p:spPr>
          <a:xfrm>
            <a:off x="10538512" y="609980"/>
            <a:ext cx="167385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120</a:t>
            </a:r>
            <a:r>
              <a:rPr lang="ru-RU" sz="2600" b="1" dirty="0" smtClean="0">
                <a:solidFill>
                  <a:schemeClr val="bg1"/>
                </a:solidFill>
              </a:rPr>
              <a:t> тыс.</a:t>
            </a:r>
          </a:p>
          <a:p>
            <a:pPr algn="ctr"/>
            <a:r>
              <a:rPr lang="ru-RU" sz="1600" i="1" dirty="0">
                <a:solidFill>
                  <a:schemeClr val="bg1"/>
                </a:solidFill>
              </a:rPr>
              <a:t>т</a:t>
            </a:r>
            <a:r>
              <a:rPr lang="ru-RU" sz="1600" i="1" dirty="0" smtClean="0">
                <a:solidFill>
                  <a:schemeClr val="bg1"/>
                </a:solidFill>
              </a:rPr>
              <a:t>орговых </a:t>
            </a:r>
            <a:r>
              <a:rPr lang="ru-RU" sz="1600" i="1" dirty="0">
                <a:solidFill>
                  <a:schemeClr val="bg1"/>
                </a:solidFill>
              </a:rPr>
              <a:t>т</a:t>
            </a:r>
            <a:r>
              <a:rPr lang="ru-RU" sz="1600" i="1" dirty="0" smtClean="0">
                <a:solidFill>
                  <a:schemeClr val="bg1"/>
                </a:solidFill>
              </a:rPr>
              <a:t>очек</a:t>
            </a:r>
          </a:p>
          <a:p>
            <a:pPr algn="ctr"/>
            <a:r>
              <a:rPr lang="ru-RU" sz="1600" i="1" dirty="0" smtClean="0">
                <a:solidFill>
                  <a:schemeClr val="bg1"/>
                </a:solidFill>
              </a:rPr>
              <a:t>с продукцией </a:t>
            </a:r>
          </a:p>
          <a:p>
            <a:pPr algn="ctr"/>
            <a:r>
              <a:rPr lang="ru-RU" sz="1600" i="1" dirty="0">
                <a:solidFill>
                  <a:schemeClr val="bg1"/>
                </a:solidFill>
              </a:rPr>
              <a:t>Увелка </a:t>
            </a:r>
            <a:r>
              <a:rPr lang="ru-RU" sz="1600" i="1" baseline="30000" dirty="0">
                <a:solidFill>
                  <a:schemeClr val="bg1"/>
                </a:solidFill>
              </a:rPr>
              <a:t>ТМ</a:t>
            </a:r>
            <a:endParaRPr lang="ru-RU" sz="1600" i="1" dirty="0" smtClean="0">
              <a:solidFill>
                <a:schemeClr val="bg1"/>
              </a:solidFill>
            </a:endParaRPr>
          </a:p>
        </p:txBody>
      </p:sp>
      <p:sp>
        <p:nvSpPr>
          <p:cNvPr id="79" name="Овал 78"/>
          <p:cNvSpPr/>
          <p:nvPr/>
        </p:nvSpPr>
        <p:spPr>
          <a:xfrm>
            <a:off x="2988521" y="6090130"/>
            <a:ext cx="1813301" cy="1813301"/>
          </a:xfrm>
          <a:prstGeom prst="ellipse">
            <a:avLst/>
          </a:prstGeom>
          <a:solidFill>
            <a:srgbClr val="FF00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12645870"/>
              <a:satOff val="-3431"/>
              <a:lumOff val="-1831"/>
              <a:alphaOff val="0"/>
            </a:schemeClr>
          </a:fillRef>
          <a:effectRef idx="2">
            <a:schemeClr val="accent2">
              <a:hueOff val="12645870"/>
              <a:satOff val="-3431"/>
              <a:lumOff val="-183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514" tIns="232514" rIns="232514" bIns="232514" numCol="1" spcCol="1270" anchor="ctr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3000"/>
          </a:p>
        </p:txBody>
      </p:sp>
      <p:sp>
        <p:nvSpPr>
          <p:cNvPr id="80" name="TextBox 79"/>
          <p:cNvSpPr txBox="1"/>
          <p:nvPr/>
        </p:nvSpPr>
        <p:spPr>
          <a:xfrm>
            <a:off x="3065681" y="6303529"/>
            <a:ext cx="165898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108</a:t>
            </a:r>
            <a:endParaRPr lang="ru-RU" sz="3600" b="1" dirty="0">
              <a:solidFill>
                <a:schemeClr val="bg1"/>
              </a:solidFill>
            </a:endParaRPr>
          </a:p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выпускаемых</a:t>
            </a:r>
          </a:p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SKU</a:t>
            </a:r>
            <a:endParaRPr lang="ru-RU" sz="1600" i="1" dirty="0">
              <a:solidFill>
                <a:schemeClr val="bg1"/>
              </a:solidFill>
            </a:endParaRPr>
          </a:p>
        </p:txBody>
      </p:sp>
      <p:sp>
        <p:nvSpPr>
          <p:cNvPr id="81" name="Овал 80"/>
          <p:cNvSpPr/>
          <p:nvPr/>
        </p:nvSpPr>
        <p:spPr>
          <a:xfrm>
            <a:off x="10509739" y="6073969"/>
            <a:ext cx="1813301" cy="1813301"/>
          </a:xfrm>
          <a:prstGeom prst="ellipse">
            <a:avLst/>
          </a:prstGeom>
          <a:solidFill>
            <a:srgbClr val="CC00CC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12645870"/>
              <a:satOff val="-3431"/>
              <a:lumOff val="-1831"/>
              <a:alphaOff val="0"/>
            </a:schemeClr>
          </a:fillRef>
          <a:effectRef idx="2">
            <a:schemeClr val="accent2">
              <a:hueOff val="12645870"/>
              <a:satOff val="-3431"/>
              <a:lumOff val="-183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514" tIns="232514" rIns="232514" bIns="232514" numCol="1" spcCol="1270" anchor="ctr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3000"/>
          </a:p>
        </p:txBody>
      </p:sp>
      <p:sp>
        <p:nvSpPr>
          <p:cNvPr id="82" name="TextBox 81"/>
          <p:cNvSpPr txBox="1"/>
          <p:nvPr/>
        </p:nvSpPr>
        <p:spPr>
          <a:xfrm>
            <a:off x="10658008" y="6205860"/>
            <a:ext cx="15167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i="1" dirty="0" smtClean="0">
                <a:solidFill>
                  <a:schemeClr val="bg1"/>
                </a:solidFill>
              </a:rPr>
              <a:t>более</a:t>
            </a:r>
            <a:endParaRPr lang="en-US" sz="1800" i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500</a:t>
            </a:r>
            <a:endParaRPr lang="ru-RU" sz="3600" b="1" dirty="0">
              <a:solidFill>
                <a:schemeClr val="bg1"/>
              </a:solidFill>
            </a:endParaRPr>
          </a:p>
          <a:p>
            <a:pPr algn="ctr"/>
            <a:r>
              <a:rPr lang="ru-RU" sz="1800" i="1" dirty="0">
                <a:solidFill>
                  <a:schemeClr val="bg1"/>
                </a:solidFill>
              </a:rPr>
              <a:t>с</a:t>
            </a:r>
            <a:r>
              <a:rPr lang="ru-RU" sz="1800" i="1" dirty="0" smtClean="0">
                <a:solidFill>
                  <a:schemeClr val="bg1"/>
                </a:solidFill>
              </a:rPr>
              <a:t>отрудников</a:t>
            </a:r>
          </a:p>
          <a:p>
            <a:pPr algn="ctr"/>
            <a:r>
              <a:rPr lang="ru-RU" sz="1800" i="1" dirty="0" smtClean="0">
                <a:solidFill>
                  <a:schemeClr val="bg1"/>
                </a:solidFill>
              </a:rPr>
              <a:t>компании</a:t>
            </a:r>
            <a:endParaRPr lang="ru-RU" sz="1800" i="1" dirty="0">
              <a:solidFill>
                <a:schemeClr val="bg1"/>
              </a:solidFill>
            </a:endParaRPr>
          </a:p>
        </p:txBody>
      </p:sp>
      <p:sp>
        <p:nvSpPr>
          <p:cNvPr id="97" name="Овал 96"/>
          <p:cNvSpPr/>
          <p:nvPr/>
        </p:nvSpPr>
        <p:spPr>
          <a:xfrm>
            <a:off x="6317225" y="1844420"/>
            <a:ext cx="1813301" cy="1813301"/>
          </a:xfrm>
          <a:prstGeom prst="ellipse">
            <a:avLst/>
          </a:prstGeom>
          <a:solidFill>
            <a:srgbClr val="0080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12645870"/>
              <a:satOff val="-3431"/>
              <a:lumOff val="-1831"/>
              <a:alphaOff val="0"/>
            </a:schemeClr>
          </a:fillRef>
          <a:effectRef idx="2">
            <a:schemeClr val="accent2">
              <a:hueOff val="12645870"/>
              <a:satOff val="-3431"/>
              <a:lumOff val="-183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514" tIns="232514" rIns="232514" bIns="232514" numCol="1" spcCol="1270" anchor="ctr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3000"/>
          </a:p>
        </p:txBody>
      </p:sp>
      <p:sp>
        <p:nvSpPr>
          <p:cNvPr id="98" name="TextBox 97"/>
          <p:cNvSpPr txBox="1"/>
          <p:nvPr/>
        </p:nvSpPr>
        <p:spPr>
          <a:xfrm>
            <a:off x="6460698" y="1891825"/>
            <a:ext cx="152637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sym typeface="Symbol"/>
              </a:rPr>
              <a:t>310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i="1" dirty="0" smtClean="0">
                <a:solidFill>
                  <a:schemeClr val="bg1"/>
                </a:solidFill>
              </a:rPr>
              <a:t>тонн </a:t>
            </a:r>
          </a:p>
          <a:p>
            <a:pPr algn="ctr"/>
            <a:r>
              <a:rPr lang="ru-RU" sz="1600" i="1" dirty="0">
                <a:solidFill>
                  <a:schemeClr val="bg1"/>
                </a:solidFill>
              </a:rPr>
              <a:t>п</a:t>
            </a:r>
            <a:r>
              <a:rPr lang="ru-RU" sz="1600" i="1" dirty="0" smtClean="0">
                <a:solidFill>
                  <a:schemeClr val="bg1"/>
                </a:solidFill>
              </a:rPr>
              <a:t>родукции </a:t>
            </a:r>
          </a:p>
          <a:p>
            <a:pPr algn="ctr"/>
            <a:r>
              <a:rPr lang="ru-RU" sz="1600" i="1" dirty="0" smtClean="0">
                <a:solidFill>
                  <a:schemeClr val="bg1"/>
                </a:solidFill>
              </a:rPr>
              <a:t>производится </a:t>
            </a:r>
          </a:p>
          <a:p>
            <a:pPr algn="ctr"/>
            <a:r>
              <a:rPr lang="ru-RU" sz="1600" i="1" dirty="0" smtClean="0">
                <a:solidFill>
                  <a:schemeClr val="bg1"/>
                </a:solidFill>
              </a:rPr>
              <a:t>в сутки</a:t>
            </a:r>
            <a:endParaRPr lang="ru-RU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38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Учебно-методические материалы\Мираполис\ФОТО с производства\Технологическое оборудование\Кейспакер - Машина для упаковки в ящики LRC-500\1111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5" y="2247900"/>
            <a:ext cx="5025458" cy="3763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Весь ассортимент\РЕСУРС\ВП\ВП развертка PNG\127х39х189_NEW_крупа ядрица Гречневая_5-8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59" b="25887"/>
          <a:stretch/>
        </p:blipFill>
        <p:spPr bwMode="auto">
          <a:xfrm>
            <a:off x="3564969" y="4521496"/>
            <a:ext cx="478631" cy="5362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Весь ассортимент\РЕСУРС\ВП\ВП развертка PNG\127х39х189_NEW_крупа ядрица Гречневая_5-8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58" b="29641"/>
          <a:stretch/>
        </p:blipFill>
        <p:spPr bwMode="auto">
          <a:xfrm>
            <a:off x="3096322" y="4519227"/>
            <a:ext cx="442453" cy="529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1DD7-F637-6341-B7AC-0AA716BC619A}" type="datetime3">
              <a:rPr lang="en-US" smtClean="0"/>
              <a:pPr/>
              <a:t>2 November 2018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+mn-lt"/>
              </a:rPr>
              <a:t>Рост объема производства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</a:rPr>
              <a:pPr algn="ctr"/>
              <a:t>6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0254" y="8443369"/>
            <a:ext cx="11861346" cy="486833"/>
          </a:xfrm>
        </p:spPr>
        <p:txBody>
          <a:bodyPr anchor="ctr"/>
          <a:lstStyle/>
          <a:p>
            <a:r>
              <a:rPr lang="ru-RU" sz="1600" dirty="0" smtClean="0">
                <a:solidFill>
                  <a:srgbClr val="FF0000"/>
                </a:solidFill>
                <a:latin typeface="+mn-lt"/>
              </a:rPr>
              <a:t>п. Увельский, ул. Железнодорожная 59                           тел. 8 (351) 21-15-000, 21-16-000                             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www.uvelka.ru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22" name="Диаграмма 2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6127791"/>
              </p:ext>
            </p:extLst>
          </p:nvPr>
        </p:nvGraphicFramePr>
        <p:xfrm>
          <a:off x="940254" y="1414271"/>
          <a:ext cx="14784428" cy="6689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280184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100 тов 2016 ДГ Гречка с грибам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137">
            <a:off x="14232409" y="1006601"/>
            <a:ext cx="1672631" cy="2365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АГРО 2016 ЗОЛОТО ЗА ГРЕЧКУ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0526">
            <a:off x="10481400" y="406842"/>
            <a:ext cx="1670320" cy="2365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>
                <a:solidFill>
                  <a:srgbClr val="FF0000"/>
                </a:solidFill>
                <a:latin typeface="+mn-lt"/>
              </a:rPr>
              <a:t>Наши награды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1DD7-F637-6341-B7AC-0AA716BC619A}" type="datetime3">
              <a:rPr lang="en-US" smtClean="0"/>
              <a:pPr/>
              <a:t>2 November 2018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3879" y="2353491"/>
            <a:ext cx="78685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Компания «Увелка» ежегодно участвует в выставках и конкурсах и занимает призовые места: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i="1" dirty="0" err="1" smtClean="0"/>
              <a:t>Продэкспо</a:t>
            </a:r>
            <a:r>
              <a:rPr lang="ru-RU" sz="2400" i="1" dirty="0" smtClean="0"/>
              <a:t>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i="1" dirty="0" smtClean="0"/>
              <a:t>100 лучших товаров России;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i="1" dirty="0" smtClean="0"/>
              <a:t>20 лучших товаров Челябинской области;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i="1" dirty="0" smtClean="0"/>
              <a:t>Золотая осень;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i="1" dirty="0" smtClean="0"/>
              <a:t>Агро;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i="1" dirty="0" smtClean="0"/>
              <a:t>Лучший </a:t>
            </a:r>
            <a:r>
              <a:rPr lang="ru-RU" sz="2400" i="1" dirty="0"/>
              <a:t>товар </a:t>
            </a:r>
            <a:r>
              <a:rPr lang="ru-RU" sz="2400" i="1" dirty="0" smtClean="0"/>
              <a:t>года</a:t>
            </a:r>
            <a:r>
              <a:rPr lang="ru-RU" sz="2400" dirty="0" smtClean="0"/>
              <a:t>.</a:t>
            </a:r>
          </a:p>
        </p:txBody>
      </p:sp>
      <p:pic>
        <p:nvPicPr>
          <p:cNvPr id="3082" name="Picture 10" descr="Диплом хлопья 5 ти зерновые 20 товаров Чел обл 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3287">
            <a:off x="8161095" y="639846"/>
            <a:ext cx="1812016" cy="25628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gallery.yopriceville.com/var/albums/Free-Clipart-Pictures/Trophy-and-Medals-PNG/Transparent_Gold_Silver_Bronze_Medals_PNG_Picture.png?m=143220400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5312"/>
          <a:stretch/>
        </p:blipFill>
        <p:spPr bwMode="auto">
          <a:xfrm>
            <a:off x="726363" y="5544419"/>
            <a:ext cx="5849416" cy="2898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8588" y="6239629"/>
            <a:ext cx="12535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solidFill>
                  <a:schemeClr val="accent3"/>
                </a:solidFill>
              </a:rPr>
              <a:t>22 </a:t>
            </a:r>
            <a:endParaRPr lang="ru-RU" sz="4400" b="1" cap="none" spc="0" dirty="0">
              <a:solidFill>
                <a:schemeClr val="accent3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8827" y="6901349"/>
            <a:ext cx="1393074" cy="523220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2800" b="1" dirty="0">
                <a:ln/>
                <a:solidFill>
                  <a:srgbClr val="E30613"/>
                </a:solidFill>
              </a:rPr>
              <a:t>медали</a:t>
            </a:r>
            <a:endParaRPr lang="ru-RU" sz="2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559596" y="6239629"/>
            <a:ext cx="1253553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489835" y="6901349"/>
            <a:ext cx="1393074" cy="523220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ln/>
                <a:solidFill>
                  <a:schemeClr val="bg1"/>
                </a:solidFill>
              </a:rPr>
              <a:t>медалей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</a:rPr>
              <a:pPr algn="ctr"/>
              <a:t>7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0254" y="8443369"/>
            <a:ext cx="11696454" cy="486833"/>
          </a:xfrm>
        </p:spPr>
        <p:txBody>
          <a:bodyPr anchor="ctr"/>
          <a:lstStyle/>
          <a:p>
            <a:r>
              <a:rPr lang="ru-RU" sz="1600" dirty="0" smtClean="0">
                <a:solidFill>
                  <a:srgbClr val="FF0000"/>
                </a:solidFill>
                <a:latin typeface="+mn-lt"/>
              </a:rPr>
              <a:t>п. Увельский, ул. Железнодорожная 59                           тел. 8 (351) 21-15-000, 21-16-000                             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www.uvelka.ru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8" name="Picture 2" descr="C:\Users\Носов\Desktop\Фото магазины\фото выставка Кельн\IMG_17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477" y="4498832"/>
            <a:ext cx="3981540" cy="298642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Носов\Desktop\Фото магазины\фото выставка Шанхай\фото 2\DSC0020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29760" y="3358588"/>
            <a:ext cx="4068709" cy="270374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D:\Компания - Увелка\реклама выставки\Выставка\IMG_275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91" t="15561" r="28337" b="20881"/>
          <a:stretch/>
        </p:blipFill>
        <p:spPr bwMode="auto">
          <a:xfrm>
            <a:off x="10372063" y="5439046"/>
            <a:ext cx="3813671" cy="265889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Продэкспо 2017 диплом золото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64">
            <a:off x="12221696" y="557165"/>
            <a:ext cx="1812016" cy="25628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107305" y="7496127"/>
            <a:ext cx="1592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 smtClean="0">
                <a:effectLst/>
              </a:rPr>
              <a:t>Кельн (Германия)</a:t>
            </a:r>
            <a:endParaRPr lang="ru-RU" sz="1800" b="1" i="1" dirty="0">
              <a:effectLst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812883" y="6075597"/>
            <a:ext cx="1285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Trebuchet MS" panose="020B0603020202020204" pitchFamily="34" charset="0"/>
              </a:defRPr>
            </a:lvl1pPr>
          </a:lstStyle>
          <a:p>
            <a:r>
              <a:rPr lang="ru-RU" sz="1800" i="1" dirty="0">
                <a:solidFill>
                  <a:schemeClr val="tx1"/>
                </a:solidFill>
                <a:effectLst/>
                <a:latin typeface="+mn-lt"/>
              </a:rPr>
              <a:t>Шанхай (Китай)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372062" y="8094455"/>
            <a:ext cx="3771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FF00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Trebuchet MS" panose="020B0603020202020204" pitchFamily="34" charset="0"/>
              </a:defRPr>
            </a:lvl1pPr>
          </a:lstStyle>
          <a:p>
            <a:r>
              <a:rPr lang="ru-RU" sz="1800" i="1" dirty="0">
                <a:solidFill>
                  <a:schemeClr val="tx1"/>
                </a:solidFill>
                <a:effectLst/>
                <a:latin typeface="+mn-lt"/>
              </a:rPr>
              <a:t>Москва (Россия)</a:t>
            </a:r>
          </a:p>
        </p:txBody>
      </p:sp>
      <p:pic>
        <p:nvPicPr>
          <p:cNvPr id="3078" name="Picture 6" descr="100 тов 2016 Ассорти новинка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4419">
            <a:off x="9489081" y="1899509"/>
            <a:ext cx="1672631" cy="2365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7760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+mn-lt"/>
              </a:rPr>
              <a:t>Крупнейшие торговые партнеры компании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1DD7-F637-6341-B7AC-0AA716BC619A}" type="datetime3">
              <a:rPr lang="en-US" smtClean="0"/>
              <a:pPr/>
              <a:t>2 November 2018</a:t>
            </a:fld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021" y="4075792"/>
            <a:ext cx="3329235" cy="84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410" y="2138972"/>
            <a:ext cx="3954461" cy="62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607" y="6283692"/>
            <a:ext cx="2662061" cy="79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162" y="2966842"/>
            <a:ext cx="3492955" cy="839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511" y="5165677"/>
            <a:ext cx="2884259" cy="95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C:\Users\User\Desktop\i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730829" y="7239009"/>
            <a:ext cx="3003616" cy="1002458"/>
          </a:xfrm>
          <a:prstGeom prst="rect">
            <a:avLst/>
          </a:prstGeom>
          <a:noFill/>
        </p:spPr>
      </p:pic>
      <p:pic>
        <p:nvPicPr>
          <p:cNvPr id="6148" name="Picture 4" descr="http://www.kalinka74.ru/upload/medialibrary/129/12932c7898ddc61463efc221af483dd7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363" b="21624"/>
          <a:stretch/>
        </p:blipFill>
        <p:spPr bwMode="auto">
          <a:xfrm>
            <a:off x="1431448" y="2469381"/>
            <a:ext cx="2206879" cy="13244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s.66.ru/photos/1/82/60/530d6e954ef3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208" y="2410392"/>
            <a:ext cx="2597147" cy="13505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www.menocom.ru/upload/iblock/513/5139b6b72f7159ffc58158e3c5ab0e6a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090" y="2563046"/>
            <a:ext cx="2548848" cy="8294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sportstroy82.ru/wp-content/uploads/2015/12/%D0%B8%D0%B6%D1%82%D1%80%D0%B5%D0%B9%D0%B4%D0%B8%D0%BD%D0%B3-1024x1024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4888" b="32556"/>
          <a:stretch/>
        </p:blipFill>
        <p:spPr bwMode="auto">
          <a:xfrm>
            <a:off x="1431448" y="4518134"/>
            <a:ext cx="2055111" cy="6690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www.kovrik.ru/files/watermark/%D0%92%D0%B5%D1%80%D0%BD%D1%8B%D0%B9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099" y="4452728"/>
            <a:ext cx="2298000" cy="8147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s://kontur.ru/Files/Modules/Case/73_l.png?t=1461771744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=""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15" y="4423351"/>
            <a:ext cx="2075292" cy="10989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66" t="28815" r="64066" b="47634"/>
          <a:stretch/>
        </p:blipFill>
        <p:spPr bwMode="auto">
          <a:xfrm>
            <a:off x="1287709" y="5874765"/>
            <a:ext cx="2315884" cy="927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3" name="Picture 19" descr="http://www.megamart.ru/img/logo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843" y="5922744"/>
            <a:ext cx="3058618" cy="8208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5" name="Picture 21" descr="http://foodmarkets.ru/upload/news/20944/F0PBDKaS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648" y="6213353"/>
            <a:ext cx="2325194" cy="20078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7" name="Picture 23" descr="https://semya.ru/bitrix/templates/semya/img/main-page/logo.pn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="" xmlns:a14="http://schemas.microsoft.com/office/drawing/2010/main">
                  <a14:imgLayer r:embed="rId2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208" y="7477571"/>
            <a:ext cx="2592049" cy="6393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="" xmlns:a14="http://schemas.microsoft.com/office/drawing/2010/main">
                  <a14:imgLayer r:embed="rId2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99" y="7203961"/>
            <a:ext cx="1824793" cy="129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</a:rPr>
              <a:pPr algn="ctr"/>
              <a:t>8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0254" y="8443369"/>
            <a:ext cx="11876336" cy="486833"/>
          </a:xfrm>
        </p:spPr>
        <p:txBody>
          <a:bodyPr anchor="ctr"/>
          <a:lstStyle/>
          <a:p>
            <a:r>
              <a:rPr lang="ru-RU" sz="1600" dirty="0" smtClean="0">
                <a:solidFill>
                  <a:srgbClr val="FF0000"/>
                </a:solidFill>
                <a:latin typeface="+mn-lt"/>
              </a:rPr>
              <a:t>п. Увельский, ул. Железнодорожная 59                           тел. 8 (351) 21-15-000, 21-16-000                             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www.uvelka.ru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573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47" t="15609" r="17790" b="14106"/>
          <a:stretch/>
        </p:blipFill>
        <p:spPr>
          <a:xfrm>
            <a:off x="10554190" y="2309697"/>
            <a:ext cx="765241" cy="11385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+mn-lt"/>
              </a:rPr>
              <a:t>Продукция компании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1DD7-F637-6341-B7AC-0AA716BC619A}" type="datetime3">
              <a:rPr lang="en-US" smtClean="0"/>
              <a:pPr/>
              <a:t>2 November 2018</a:t>
            </a:fld>
            <a:endParaRPr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5300359" y="8309500"/>
            <a:ext cx="590681" cy="590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3EB9CEB-D3DB-4BFE-8E50-C9E6BB8546CB}" type="slidenum">
              <a:rPr lang="ru-RU" b="1" smtClean="0">
                <a:solidFill>
                  <a:schemeClr val="tx1"/>
                </a:solidFill>
              </a:rPr>
              <a:pPr algn="ctr"/>
              <a:t>9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0254" y="8443369"/>
            <a:ext cx="11831366" cy="486833"/>
          </a:xfrm>
        </p:spPr>
        <p:txBody>
          <a:bodyPr anchor="ctr"/>
          <a:lstStyle/>
          <a:p>
            <a:r>
              <a:rPr lang="ru-RU" sz="1600" dirty="0" smtClean="0">
                <a:solidFill>
                  <a:srgbClr val="FF0000"/>
                </a:solidFill>
                <a:latin typeface="+mn-lt"/>
              </a:rPr>
              <a:t>п. Увельский, ул. Железнодорожная 59                           тел. 8 (351) 21-15-000, 21-16-000                             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www.uvelka.ru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215778" y="6985210"/>
            <a:ext cx="42671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8E4700">
                      <a:alpha val="38000"/>
                    </a:srgbClr>
                  </a:outerShdw>
                </a:effectLst>
              </a:rPr>
              <a:t>108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8E4700">
                      <a:alpha val="38000"/>
                    </a:srgbClr>
                  </a:outerShdw>
                </a:effectLst>
              </a:rPr>
              <a:t> SKU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8E4700">
                    <a:alpha val="38000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97824" y="2589050"/>
            <a:ext cx="35351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8712">
              <a:lnSpc>
                <a:spcPct val="120000"/>
              </a:lnSpc>
            </a:pPr>
            <a:r>
              <a:rPr lang="ru-RU" sz="2000" b="1" i="1" dirty="0" smtClean="0">
                <a:solidFill>
                  <a:srgbClr val="8E4700"/>
                </a:solidFill>
                <a:ea typeface="Oksana Sans Narrow" charset="0"/>
                <a:cs typeface="Oksana Sans Narrow" charset="0"/>
              </a:rPr>
              <a:t>Продукция </a:t>
            </a:r>
            <a:r>
              <a:rPr lang="ru-RU" sz="2000" b="1" i="1" dirty="0">
                <a:solidFill>
                  <a:srgbClr val="8E4700"/>
                </a:solidFill>
                <a:ea typeface="Oksana Sans Narrow" charset="0"/>
                <a:cs typeface="Oksana Sans Narrow" charset="0"/>
              </a:rPr>
              <a:t>«Увелка» – это:</a:t>
            </a:r>
          </a:p>
          <a:p>
            <a:pPr marL="342900" lvl="0" indent="-342900" defTabSz="1218712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800" dirty="0">
                <a:solidFill>
                  <a:srgbClr val="000000"/>
                </a:solidFill>
                <a:ea typeface="Oksana Sans Narrow" charset="0"/>
                <a:cs typeface="Oksana Sans Narrow" charset="0"/>
              </a:rPr>
              <a:t>чистое отборное зерно, которое проходит бережную обработку;</a:t>
            </a:r>
          </a:p>
          <a:p>
            <a:pPr marL="342900" lvl="0" indent="-342900" defTabSz="1218712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800" dirty="0">
                <a:solidFill>
                  <a:srgbClr val="000000"/>
                </a:solidFill>
                <a:ea typeface="Oksana Sans Narrow" charset="0"/>
                <a:cs typeface="Oksana Sans Narrow" charset="0"/>
              </a:rPr>
              <a:t>естественный вкус и аромат зерна в приготовленных блюд;</a:t>
            </a:r>
          </a:p>
          <a:p>
            <a:pPr marL="342900" lvl="0" indent="-342900" defTabSz="1218712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800" dirty="0">
                <a:solidFill>
                  <a:srgbClr val="000000"/>
                </a:solidFill>
                <a:ea typeface="Oksana Sans Narrow" charset="0"/>
                <a:cs typeface="Oksana Sans Narrow" charset="0"/>
              </a:rPr>
              <a:t>здоровое и полноценное питание для всей семьи;</a:t>
            </a:r>
          </a:p>
          <a:p>
            <a:pPr marL="342900" lvl="0" indent="-342900" defTabSz="1218712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800" dirty="0">
                <a:solidFill>
                  <a:srgbClr val="000000"/>
                </a:solidFill>
                <a:ea typeface="Oksana Sans Narrow" charset="0"/>
                <a:cs typeface="Oksana Sans Narrow" charset="0"/>
              </a:rPr>
              <a:t>основа для множества традиционных блюд </a:t>
            </a:r>
            <a:r>
              <a:rPr lang="ru-RU" sz="1800" dirty="0" smtClean="0">
                <a:solidFill>
                  <a:srgbClr val="000000"/>
                </a:solidFill>
                <a:ea typeface="Oksana Sans Narrow" charset="0"/>
                <a:cs typeface="Oksana Sans Narrow" charset="0"/>
              </a:rPr>
              <a:t/>
            </a:r>
            <a:br>
              <a:rPr lang="ru-RU" sz="1800" dirty="0" smtClean="0">
                <a:solidFill>
                  <a:srgbClr val="000000"/>
                </a:solidFill>
                <a:ea typeface="Oksana Sans Narrow" charset="0"/>
                <a:cs typeface="Oksana Sans Narrow" charset="0"/>
              </a:rPr>
            </a:br>
            <a:r>
              <a:rPr lang="ru-RU" sz="1800" dirty="0" smtClean="0">
                <a:solidFill>
                  <a:srgbClr val="000000"/>
                </a:solidFill>
                <a:ea typeface="Oksana Sans Narrow" charset="0"/>
                <a:cs typeface="Oksana Sans Narrow" charset="0"/>
              </a:rPr>
              <a:t>и </a:t>
            </a:r>
            <a:r>
              <a:rPr lang="ru-RU" sz="1800" dirty="0">
                <a:solidFill>
                  <a:srgbClr val="000000"/>
                </a:solidFill>
                <a:ea typeface="Oksana Sans Narrow" charset="0"/>
                <a:cs typeface="Oksana Sans Narrow" charset="0"/>
              </a:rPr>
              <a:t>творческих кулинарных экспериментов</a:t>
            </a:r>
            <a:r>
              <a:rPr lang="ru-RU" sz="1800" dirty="0" smtClean="0">
                <a:solidFill>
                  <a:srgbClr val="000000"/>
                </a:solidFill>
                <a:ea typeface="Oksana Sans Narrow" charset="0"/>
                <a:cs typeface="Oksana Sans Narrow" charset="0"/>
              </a:rPr>
              <a:t>.</a:t>
            </a:r>
            <a:endParaRPr lang="ru-RU" sz="1600" dirty="0" smtClean="0">
              <a:ea typeface="Oksana Sans Narrow" charset="0"/>
              <a:cs typeface="Oksana Sans Narrow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396" y="3772058"/>
            <a:ext cx="1759606" cy="10455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34" y="2352681"/>
            <a:ext cx="756059" cy="108000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347" y="2352681"/>
            <a:ext cx="756059" cy="1080000"/>
          </a:xfrm>
          <a:prstGeom prst="rect">
            <a:avLst/>
          </a:prstGeom>
        </p:spPr>
      </p:pic>
      <p:sp>
        <p:nvSpPr>
          <p:cNvPr id="56" name="Footer Placeholder 4"/>
          <p:cNvSpPr txBox="1">
            <a:spLocks/>
          </p:cNvSpPr>
          <p:nvPr/>
        </p:nvSpPr>
        <p:spPr>
          <a:xfrm>
            <a:off x="4188516" y="1864690"/>
            <a:ext cx="2756964" cy="490483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defPPr>
              <a:defRPr lang="en-US"/>
            </a:defPPr>
            <a:lvl1pPr marL="0" algn="l" defTabSz="1218895" rtl="0" eaLnBrk="1" latinLnBrk="0" hangingPunct="1">
              <a:defRPr sz="2000" kern="1200">
                <a:solidFill>
                  <a:srgbClr val="E41D12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  <a:lvl2pPr marL="609448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343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790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238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686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133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581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Крупы </a:t>
            </a:r>
            <a:endParaRPr lang="en-US" sz="1200" b="1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200" b="1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варочных пакетиках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843" y="5117584"/>
            <a:ext cx="756000" cy="1080000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56" y="5117584"/>
            <a:ext cx="756000" cy="1080000"/>
          </a:xfrm>
          <a:prstGeom prst="rect">
            <a:avLst/>
          </a:prstGeom>
        </p:spPr>
      </p:pic>
      <p:sp>
        <p:nvSpPr>
          <p:cNvPr id="59" name="Footer Placeholder 4"/>
          <p:cNvSpPr txBox="1">
            <a:spLocks/>
          </p:cNvSpPr>
          <p:nvPr/>
        </p:nvSpPr>
        <p:spPr>
          <a:xfrm>
            <a:off x="4343783" y="4800024"/>
            <a:ext cx="1820172" cy="245965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defPPr>
              <a:defRPr lang="en-US"/>
            </a:defPPr>
            <a:lvl1pPr marL="0" algn="l" defTabSz="1218895" rtl="0" eaLnBrk="1" latinLnBrk="0" hangingPunct="1">
              <a:defRPr sz="2000" kern="1200">
                <a:solidFill>
                  <a:srgbClr val="E41D12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  <a:lvl2pPr marL="609448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343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790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238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686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133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581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Хлопья зерновые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0418" y="2355174"/>
            <a:ext cx="688998" cy="108000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5978" y="2355174"/>
            <a:ext cx="688998" cy="1080000"/>
          </a:xfrm>
          <a:prstGeom prst="rect">
            <a:avLst/>
          </a:prstGeom>
        </p:spPr>
      </p:pic>
      <p:sp>
        <p:nvSpPr>
          <p:cNvPr id="62" name="Footer Placeholder 4"/>
          <p:cNvSpPr txBox="1">
            <a:spLocks/>
          </p:cNvSpPr>
          <p:nvPr/>
        </p:nvSpPr>
        <p:spPr>
          <a:xfrm>
            <a:off x="7129602" y="1864690"/>
            <a:ext cx="2384882" cy="529430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defPPr>
              <a:defRPr lang="en-US"/>
            </a:defPPr>
            <a:lvl1pPr marL="0" algn="l" defTabSz="1218895" rtl="0" eaLnBrk="1" latinLnBrk="0" hangingPunct="1">
              <a:defRPr sz="2000" kern="1200">
                <a:solidFill>
                  <a:srgbClr val="E41D12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  <a:lvl2pPr marL="609448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343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790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238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686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133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581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Крупы </a:t>
            </a:r>
            <a:endParaRPr lang="en-US" sz="1200" b="1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200" b="1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в мягкой упаковке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14" y="5543101"/>
            <a:ext cx="582538" cy="90000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41" y="5543101"/>
            <a:ext cx="576868" cy="900000"/>
          </a:xfrm>
          <a:prstGeom prst="rect">
            <a:avLst/>
          </a:prstGeom>
        </p:spPr>
      </p:pic>
      <p:sp>
        <p:nvSpPr>
          <p:cNvPr id="65" name="Footer Placeholder 4"/>
          <p:cNvSpPr txBox="1">
            <a:spLocks/>
          </p:cNvSpPr>
          <p:nvPr/>
        </p:nvSpPr>
        <p:spPr>
          <a:xfrm>
            <a:off x="6142863" y="5121001"/>
            <a:ext cx="2384882" cy="462105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defPPr>
              <a:defRPr lang="en-US"/>
            </a:defPPr>
            <a:lvl1pPr marL="0" algn="l" defTabSz="1218895" rtl="0" eaLnBrk="1" latinLnBrk="0" hangingPunct="1">
              <a:defRPr sz="2000" kern="1200">
                <a:solidFill>
                  <a:srgbClr val="E41D12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  <a:lvl2pPr marL="609448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343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790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238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686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133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581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err="1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Суббренд</a:t>
            </a:r>
            <a:r>
              <a:rPr lang="ru-RU" sz="1200" b="1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200" b="1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b="1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«Коллекция вкусов»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6" name="Скругленная соединительная линия 65"/>
          <p:cNvCxnSpPr>
            <a:stCxn id="53" idx="3"/>
            <a:endCxn id="71" idx="2"/>
          </p:cNvCxnSpPr>
          <p:nvPr/>
        </p:nvCxnSpPr>
        <p:spPr>
          <a:xfrm flipV="1">
            <a:off x="7940002" y="3680966"/>
            <a:ext cx="467159" cy="613874"/>
          </a:xfrm>
          <a:prstGeom prst="curvedConnector2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Скругленная соединительная линия 66"/>
          <p:cNvCxnSpPr>
            <a:stCxn id="53" idx="1"/>
            <a:endCxn id="70" idx="2"/>
          </p:cNvCxnSpPr>
          <p:nvPr/>
        </p:nvCxnSpPr>
        <p:spPr>
          <a:xfrm rot="10800000">
            <a:off x="5466794" y="3725262"/>
            <a:ext cx="713603" cy="569579"/>
          </a:xfrm>
          <a:prstGeom prst="curvedConnector2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Скругленная соединительная линия 67"/>
          <p:cNvCxnSpPr>
            <a:stCxn id="53" idx="2"/>
            <a:endCxn id="65" idx="0"/>
          </p:cNvCxnSpPr>
          <p:nvPr/>
        </p:nvCxnSpPr>
        <p:spPr>
          <a:xfrm rot="16200000" flipH="1">
            <a:off x="7046061" y="4831758"/>
            <a:ext cx="303380" cy="275105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Скругленная соединительная линия 68"/>
          <p:cNvCxnSpPr>
            <a:stCxn id="53" idx="1"/>
            <a:endCxn id="59" idx="0"/>
          </p:cNvCxnSpPr>
          <p:nvPr/>
        </p:nvCxnSpPr>
        <p:spPr>
          <a:xfrm rot="10800000" flipV="1">
            <a:off x="5253870" y="4294840"/>
            <a:ext cx="926527" cy="505184"/>
          </a:xfrm>
          <a:prstGeom prst="curvedConnector2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4251320" y="3448262"/>
            <a:ext cx="2430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18 </a:t>
            </a:r>
            <a:r>
              <a:rPr lang="en-US" sz="12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SKU (5</a:t>
            </a:r>
            <a:r>
              <a:rPr lang="ru-RU" sz="12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х80, 8х80 гр.</a:t>
            </a:r>
            <a:r>
              <a:rPr lang="en-US" sz="12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12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304345" y="3403967"/>
            <a:ext cx="2205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15 </a:t>
            </a:r>
            <a:r>
              <a:rPr lang="en-US" sz="12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SKU (</a:t>
            </a:r>
            <a:r>
              <a:rPr lang="ru-RU" sz="12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600-1500 гр.</a:t>
            </a:r>
            <a:r>
              <a:rPr lang="en-US" sz="12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12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967466" y="6210912"/>
            <a:ext cx="2271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12 </a:t>
            </a:r>
            <a:r>
              <a:rPr lang="en-US" sz="12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SKU (</a:t>
            </a:r>
            <a:r>
              <a:rPr lang="ru-RU" sz="12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350-400 гр.</a:t>
            </a:r>
            <a:r>
              <a:rPr lang="en-US" sz="12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12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328230" y="6548320"/>
            <a:ext cx="2199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10 </a:t>
            </a:r>
            <a:r>
              <a:rPr lang="en-US" sz="12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SKU (</a:t>
            </a:r>
            <a:r>
              <a:rPr lang="ru-RU" sz="12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600-800 гр.</a:t>
            </a:r>
            <a:r>
              <a:rPr lang="en-US" sz="12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12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4" name="Footer Placeholder 4"/>
          <p:cNvSpPr txBox="1">
            <a:spLocks/>
          </p:cNvSpPr>
          <p:nvPr/>
        </p:nvSpPr>
        <p:spPr>
          <a:xfrm>
            <a:off x="8320018" y="4817621"/>
            <a:ext cx="1644212" cy="307433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defPPr>
              <a:defRPr lang="en-US"/>
            </a:defPPr>
            <a:lvl1pPr marL="0" algn="l" defTabSz="1218895" rtl="0" eaLnBrk="1" latinLnBrk="0" hangingPunct="1">
              <a:defRPr sz="2000" kern="1200">
                <a:solidFill>
                  <a:srgbClr val="E41D12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  <a:lvl2pPr marL="609448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343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790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238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686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133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581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Мука гречневая</a:t>
            </a:r>
            <a:endParaRPr lang="en-US" sz="1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407161" y="6337180"/>
            <a:ext cx="1582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US" sz="12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SKU (</a:t>
            </a:r>
            <a:r>
              <a:rPr lang="ru-RU" sz="12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ru-RU" sz="12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00 гр.</a:t>
            </a:r>
            <a:r>
              <a:rPr lang="en-US" sz="12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12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279" y="5148753"/>
            <a:ext cx="743691" cy="1077526"/>
          </a:xfrm>
          <a:prstGeom prst="rect">
            <a:avLst/>
          </a:prstGeom>
        </p:spPr>
      </p:pic>
      <p:cxnSp>
        <p:nvCxnSpPr>
          <p:cNvPr id="77" name="Скругленная соединительная линия 76"/>
          <p:cNvCxnSpPr>
            <a:stCxn id="53" idx="3"/>
            <a:endCxn id="74" idx="0"/>
          </p:cNvCxnSpPr>
          <p:nvPr/>
        </p:nvCxnSpPr>
        <p:spPr>
          <a:xfrm>
            <a:off x="7940002" y="4294840"/>
            <a:ext cx="1202122" cy="522781"/>
          </a:xfrm>
          <a:prstGeom prst="curvedConnector2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Рисунок 7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00553" y="4555567"/>
            <a:ext cx="1229741" cy="1609638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16"/>
          <a:srcRect l="16127"/>
          <a:stretch/>
        </p:blipFill>
        <p:spPr>
          <a:xfrm>
            <a:off x="11426469" y="4577491"/>
            <a:ext cx="1031414" cy="1609638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368298" y="3678969"/>
            <a:ext cx="1547100" cy="834200"/>
          </a:xfrm>
          <a:prstGeom prst="rect">
            <a:avLst/>
          </a:prstGeom>
        </p:spPr>
      </p:pic>
      <p:sp>
        <p:nvSpPr>
          <p:cNvPr id="81" name="Footer Placeholder 4"/>
          <p:cNvSpPr txBox="1">
            <a:spLocks/>
          </p:cNvSpPr>
          <p:nvPr/>
        </p:nvSpPr>
        <p:spPr>
          <a:xfrm>
            <a:off x="10144639" y="1864690"/>
            <a:ext cx="2563660" cy="467637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defPPr>
              <a:defRPr lang="en-US"/>
            </a:defPPr>
            <a:lvl1pPr marL="0" algn="l" defTabSz="1218895" rtl="0" eaLnBrk="1" latinLnBrk="0" hangingPunct="1">
              <a:defRPr sz="2000" kern="1200">
                <a:solidFill>
                  <a:srgbClr val="E41D12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  <a:lvl2pPr marL="609448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343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790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238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686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133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581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solidFill>
                  <a:srgbClr val="731E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Крупы </a:t>
            </a:r>
            <a:endParaRPr lang="en-US" sz="1200" b="1" dirty="0" smtClean="0">
              <a:solidFill>
                <a:srgbClr val="731E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731E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1200" b="1" dirty="0">
                <a:solidFill>
                  <a:srgbClr val="731E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варочных пакетиках</a:t>
            </a:r>
            <a:endParaRPr lang="en-US" sz="1200" b="1" dirty="0">
              <a:solidFill>
                <a:srgbClr val="731E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2" name="Footer Placeholder 4"/>
          <p:cNvSpPr txBox="1">
            <a:spLocks/>
          </p:cNvSpPr>
          <p:nvPr/>
        </p:nvSpPr>
        <p:spPr>
          <a:xfrm>
            <a:off x="10141655" y="4341955"/>
            <a:ext cx="2384882" cy="458646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defPPr>
              <a:defRPr lang="en-US"/>
            </a:defPPr>
            <a:lvl1pPr marL="0" algn="l" defTabSz="1218895" rtl="0" eaLnBrk="1" latinLnBrk="0" hangingPunct="1">
              <a:defRPr sz="2000" kern="1200">
                <a:solidFill>
                  <a:srgbClr val="E41D12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  <a:lvl2pPr marL="609448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343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790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238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686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133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581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srgbClr val="731E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Хлопья зерновые </a:t>
            </a:r>
            <a:br>
              <a:rPr lang="ru-RU" sz="1200" b="1" dirty="0" smtClean="0">
                <a:solidFill>
                  <a:srgbClr val="731E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b="1" dirty="0" smtClean="0">
                <a:solidFill>
                  <a:srgbClr val="731E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в коробке</a:t>
            </a:r>
            <a:endParaRPr lang="en-US" sz="1200" b="1" dirty="0">
              <a:solidFill>
                <a:srgbClr val="731E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3" name="Footer Placeholder 4"/>
          <p:cNvSpPr txBox="1">
            <a:spLocks/>
          </p:cNvSpPr>
          <p:nvPr/>
        </p:nvSpPr>
        <p:spPr>
          <a:xfrm>
            <a:off x="13411606" y="1864690"/>
            <a:ext cx="2384882" cy="487027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defPPr>
              <a:defRPr lang="en-US"/>
            </a:defPPr>
            <a:lvl1pPr marL="0" algn="l" defTabSz="1218895" rtl="0" eaLnBrk="1" latinLnBrk="0" hangingPunct="1">
              <a:defRPr sz="2000" kern="1200">
                <a:solidFill>
                  <a:srgbClr val="E41D12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  <a:lvl2pPr marL="609448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343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790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238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686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133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581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solidFill>
                  <a:srgbClr val="731E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Крупы </a:t>
            </a:r>
            <a:endParaRPr lang="en-US" sz="1200" b="1" dirty="0" smtClean="0">
              <a:solidFill>
                <a:srgbClr val="731E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731E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в мягкой упаковке</a:t>
            </a:r>
            <a:endParaRPr lang="en-US" sz="1200" b="1" dirty="0">
              <a:solidFill>
                <a:srgbClr val="731E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4" name="Footer Placeholder 4"/>
          <p:cNvSpPr txBox="1">
            <a:spLocks/>
          </p:cNvSpPr>
          <p:nvPr/>
        </p:nvSpPr>
        <p:spPr>
          <a:xfrm>
            <a:off x="13473077" y="4294841"/>
            <a:ext cx="2384882" cy="554081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defPPr>
              <a:defRPr lang="en-US"/>
            </a:defPPr>
            <a:lvl1pPr marL="0" algn="l" defTabSz="1218895" rtl="0" eaLnBrk="1" latinLnBrk="0" hangingPunct="1">
              <a:defRPr sz="2000" kern="1200">
                <a:solidFill>
                  <a:srgbClr val="E41D12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  <a:lvl2pPr marL="609448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343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790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238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686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133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581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srgbClr val="731E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Хлопья зерновые </a:t>
            </a:r>
            <a:br>
              <a:rPr lang="ru-RU" sz="1200" b="1" dirty="0" smtClean="0">
                <a:solidFill>
                  <a:srgbClr val="731E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b="1" dirty="0" smtClean="0">
                <a:solidFill>
                  <a:srgbClr val="731E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в мягкой упаковке</a:t>
            </a:r>
            <a:endParaRPr lang="en-US" sz="1200" b="1" dirty="0">
              <a:solidFill>
                <a:srgbClr val="731E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5" name="Скругленная соединительная линия 84"/>
          <p:cNvCxnSpPr>
            <a:stCxn id="80" idx="3"/>
            <a:endCxn id="112" idx="2"/>
          </p:cNvCxnSpPr>
          <p:nvPr/>
        </p:nvCxnSpPr>
        <p:spPr>
          <a:xfrm flipV="1">
            <a:off x="13915398" y="3757853"/>
            <a:ext cx="777964" cy="338216"/>
          </a:xfrm>
          <a:prstGeom prst="curvedConnector2">
            <a:avLst/>
          </a:prstGeom>
          <a:ln w="38100">
            <a:solidFill>
              <a:srgbClr val="731E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Скругленная соединительная линия 85"/>
          <p:cNvCxnSpPr>
            <a:stCxn id="80" idx="1"/>
            <a:endCxn id="109" idx="2"/>
          </p:cNvCxnSpPr>
          <p:nvPr/>
        </p:nvCxnSpPr>
        <p:spPr>
          <a:xfrm rot="10800000">
            <a:off x="11460186" y="3725263"/>
            <a:ext cx="908113" cy="370807"/>
          </a:xfrm>
          <a:prstGeom prst="curvedConnector2">
            <a:avLst/>
          </a:prstGeom>
          <a:ln w="38100">
            <a:solidFill>
              <a:srgbClr val="731E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Скругленная соединительная линия 86"/>
          <p:cNvCxnSpPr>
            <a:stCxn id="80" idx="3"/>
            <a:endCxn id="84" idx="0"/>
          </p:cNvCxnSpPr>
          <p:nvPr/>
        </p:nvCxnSpPr>
        <p:spPr>
          <a:xfrm>
            <a:off x="13915398" y="4096069"/>
            <a:ext cx="750120" cy="198772"/>
          </a:xfrm>
          <a:prstGeom prst="curvedConnector2">
            <a:avLst/>
          </a:prstGeom>
          <a:ln w="38100">
            <a:solidFill>
              <a:srgbClr val="731E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Скругленная соединительная линия 87"/>
          <p:cNvCxnSpPr>
            <a:stCxn id="80" idx="1"/>
            <a:endCxn id="82" idx="0"/>
          </p:cNvCxnSpPr>
          <p:nvPr/>
        </p:nvCxnSpPr>
        <p:spPr>
          <a:xfrm rot="10800000" flipV="1">
            <a:off x="11334096" y="4096069"/>
            <a:ext cx="1034202" cy="245886"/>
          </a:xfrm>
          <a:prstGeom prst="curvedConnector2">
            <a:avLst/>
          </a:prstGeom>
          <a:ln w="38100">
            <a:solidFill>
              <a:srgbClr val="731E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Рисунок 9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3362" y="2355174"/>
            <a:ext cx="698982" cy="1080000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101" y="2355174"/>
            <a:ext cx="692991" cy="1080000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2865" y="4850063"/>
            <a:ext cx="679479" cy="1080000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1461" y="4850063"/>
            <a:ext cx="679479" cy="1080000"/>
          </a:xfrm>
          <a:prstGeom prst="rect">
            <a:avLst/>
          </a:prstGeom>
        </p:spPr>
      </p:pic>
      <p:pic>
        <p:nvPicPr>
          <p:cNvPr id="95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790" y="7145059"/>
            <a:ext cx="792487" cy="112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5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323" y="7161059"/>
            <a:ext cx="784221" cy="1096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" name="Footer Placeholder 4"/>
          <p:cNvSpPr txBox="1">
            <a:spLocks/>
          </p:cNvSpPr>
          <p:nvPr/>
        </p:nvSpPr>
        <p:spPr>
          <a:xfrm>
            <a:off x="5037651" y="6729965"/>
            <a:ext cx="2035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b="1" dirty="0">
                <a:solidFill>
                  <a:srgbClr val="0070C0"/>
                </a:solidFill>
                <a:latin typeface="+mn-lt"/>
              </a:rPr>
              <a:t>Овсяные каши </a:t>
            </a:r>
            <a:r>
              <a:rPr lang="ru-RU" b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+mn-lt"/>
              </a:rPr>
            </a:br>
            <a:r>
              <a:rPr lang="ru-RU" b="1" dirty="0" smtClean="0">
                <a:solidFill>
                  <a:srgbClr val="0070C0"/>
                </a:solidFill>
                <a:latin typeface="+mn-lt"/>
              </a:rPr>
              <a:t>в </a:t>
            </a:r>
            <a:r>
              <a:rPr lang="ru-RU" b="1" dirty="0">
                <a:solidFill>
                  <a:srgbClr val="0070C0"/>
                </a:solidFill>
                <a:latin typeface="+mn-lt"/>
              </a:rPr>
              <a:t>коробке</a:t>
            </a:r>
            <a:endParaRPr 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8" name="Footer Placeholder 4"/>
          <p:cNvSpPr txBox="1">
            <a:spLocks/>
          </p:cNvSpPr>
          <p:nvPr/>
        </p:nvSpPr>
        <p:spPr>
          <a:xfrm>
            <a:off x="9081208" y="6582769"/>
            <a:ext cx="2384882" cy="307433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defPPr>
              <a:defRPr lang="en-US"/>
            </a:defPPr>
            <a:lvl1pPr marL="0" algn="l" defTabSz="1218895" rtl="0" eaLnBrk="1" latinLnBrk="0" hangingPunct="1">
              <a:defRPr sz="2000" kern="1200">
                <a:solidFill>
                  <a:srgbClr val="E41D12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  <a:lvl2pPr marL="609448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343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790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238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686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133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581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solidFill>
                  <a:srgbClr val="0070C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Овсяные каши </a:t>
            </a:r>
            <a:r>
              <a:rPr lang="en-US" sz="1200" b="1" dirty="0" smtClean="0">
                <a:solidFill>
                  <a:srgbClr val="0070C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200" b="1" dirty="0" smtClean="0">
                <a:solidFill>
                  <a:srgbClr val="0070C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b="1" dirty="0" smtClean="0">
                <a:solidFill>
                  <a:srgbClr val="0070C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в шоу-боксе</a:t>
            </a:r>
            <a:endParaRPr lang="en-US" sz="1200" b="1" dirty="0">
              <a:solidFill>
                <a:srgbClr val="0070C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9" name="Скругленная соединительная линия 98"/>
          <p:cNvCxnSpPr>
            <a:stCxn id="101" idx="1"/>
            <a:endCxn id="96" idx="3"/>
          </p:cNvCxnSpPr>
          <p:nvPr/>
        </p:nvCxnSpPr>
        <p:spPr>
          <a:xfrm rot="10800000">
            <a:off x="6825544" y="7709512"/>
            <a:ext cx="715362" cy="20106"/>
          </a:xfrm>
          <a:prstGeom prst="curvedConnector3">
            <a:avLst>
              <a:gd name="adj1" fmla="val 50000"/>
            </a:avLst>
          </a:prstGeom>
          <a:ln w="38100">
            <a:solidFill>
              <a:srgbClr val="095D9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Скругленная соединительная линия 99"/>
          <p:cNvCxnSpPr>
            <a:stCxn id="101" idx="3"/>
          </p:cNvCxnSpPr>
          <p:nvPr/>
        </p:nvCxnSpPr>
        <p:spPr>
          <a:xfrm flipV="1">
            <a:off x="8802798" y="7563896"/>
            <a:ext cx="717627" cy="165722"/>
          </a:xfrm>
          <a:prstGeom prst="curvedConnector3">
            <a:avLst>
              <a:gd name="adj1" fmla="val 50000"/>
            </a:avLst>
          </a:prstGeom>
          <a:ln w="38100">
            <a:solidFill>
              <a:srgbClr val="095D9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Рисунок 100"/>
          <p:cNvPicPr>
            <a:picLocks noChangeAspect="1"/>
          </p:cNvPicPr>
          <p:nvPr/>
        </p:nvPicPr>
        <p:blipFill rotWithShape="1">
          <a:blip r:embed="rId24"/>
          <a:srcRect l="12216" t="9379" r="11275" b="9949"/>
          <a:stretch/>
        </p:blipFill>
        <p:spPr>
          <a:xfrm>
            <a:off x="7540906" y="7278941"/>
            <a:ext cx="1261892" cy="901353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635" y="7063684"/>
            <a:ext cx="814371" cy="116329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765" y="7073811"/>
            <a:ext cx="814371" cy="1163296"/>
          </a:xfrm>
          <a:prstGeom prst="rect">
            <a:avLst/>
          </a:prstGeom>
        </p:spPr>
      </p:pic>
      <p:sp>
        <p:nvSpPr>
          <p:cNvPr id="106" name="Footer Placeholder 4"/>
          <p:cNvSpPr txBox="1">
            <a:spLocks/>
          </p:cNvSpPr>
          <p:nvPr/>
        </p:nvSpPr>
        <p:spPr>
          <a:xfrm>
            <a:off x="11747324" y="6616593"/>
            <a:ext cx="2384882" cy="414361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defPPr>
              <a:defRPr lang="en-US"/>
            </a:defPPr>
            <a:lvl1pPr marL="0" algn="l" defTabSz="1218895" rtl="0" eaLnBrk="1" latinLnBrk="0" hangingPunct="1">
              <a:defRPr sz="2000" kern="1200">
                <a:solidFill>
                  <a:srgbClr val="E41D12"/>
                </a:solidFill>
                <a:latin typeface="Oksana Sans Narrow" charset="0"/>
                <a:ea typeface="Oksana Sans Narrow" charset="0"/>
                <a:cs typeface="Oksana Sans Narrow" charset="0"/>
              </a:defRPr>
            </a:lvl1pPr>
            <a:lvl2pPr marL="609448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343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790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238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686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133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581" algn="l" defTabSz="1218895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srgbClr val="DD2A1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Домашние гарниры </a:t>
            </a:r>
            <a:r>
              <a:rPr lang="en-US" sz="1200" b="1" dirty="0" smtClean="0">
                <a:solidFill>
                  <a:srgbClr val="DD2A1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200" b="1" dirty="0" smtClean="0">
                <a:solidFill>
                  <a:srgbClr val="DD2A1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b="1" dirty="0" smtClean="0">
                <a:solidFill>
                  <a:srgbClr val="DD2A1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в коробке</a:t>
            </a:r>
            <a:endParaRPr lang="en-US" sz="1200" b="1" dirty="0">
              <a:solidFill>
                <a:srgbClr val="DD2A1B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7" name="Скругленная соединительная линия 106"/>
          <p:cNvCxnSpPr>
            <a:stCxn id="108" idx="2"/>
            <a:endCxn id="105" idx="3"/>
          </p:cNvCxnSpPr>
          <p:nvPr/>
        </p:nvCxnSpPr>
        <p:spPr>
          <a:xfrm rot="5400000">
            <a:off x="14132272" y="6819124"/>
            <a:ext cx="458199" cy="1214470"/>
          </a:xfrm>
          <a:prstGeom prst="curvedConnector2">
            <a:avLst/>
          </a:prstGeom>
          <a:ln w="38100">
            <a:solidFill>
              <a:srgbClr val="DD2A1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8" name="Объект 10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191026655"/>
              </p:ext>
            </p:extLst>
          </p:nvPr>
        </p:nvGraphicFramePr>
        <p:xfrm>
          <a:off x="13876923" y="6415392"/>
          <a:ext cx="2183366" cy="781868"/>
        </p:xfrm>
        <a:graphic>
          <a:graphicData uri="http://schemas.openxmlformats.org/presentationml/2006/ole">
            <p:oleObj spid="_x0000_s20482" name="CorelDRAW" r:id="rId27" imgW="3200400" imgH="1146600" progId="">
              <p:embed/>
            </p:oleObj>
          </a:graphicData>
        </a:graphic>
      </p:graphicFrame>
      <p:sp>
        <p:nvSpPr>
          <p:cNvPr id="109" name="TextBox 108"/>
          <p:cNvSpPr txBox="1"/>
          <p:nvPr/>
        </p:nvSpPr>
        <p:spPr>
          <a:xfrm>
            <a:off x="10357369" y="3448263"/>
            <a:ext cx="2205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731E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ru-RU" sz="1200" b="1" dirty="0" smtClean="0">
                <a:solidFill>
                  <a:srgbClr val="731E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731E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SKU (</a:t>
            </a:r>
            <a:r>
              <a:rPr lang="ru-RU" sz="1200" b="1" dirty="0" smtClean="0">
                <a:solidFill>
                  <a:srgbClr val="731E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8х80 гр.</a:t>
            </a:r>
            <a:r>
              <a:rPr lang="en-US" sz="1200" b="1" dirty="0" smtClean="0">
                <a:solidFill>
                  <a:srgbClr val="731E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1200" b="1" dirty="0">
              <a:solidFill>
                <a:srgbClr val="731E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0454001" y="5959578"/>
            <a:ext cx="210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731E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ru-RU" sz="1200" b="1" dirty="0" smtClean="0">
                <a:solidFill>
                  <a:srgbClr val="731E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731E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SKU (</a:t>
            </a:r>
            <a:r>
              <a:rPr lang="ru-RU" sz="1200" b="1" dirty="0" smtClean="0">
                <a:solidFill>
                  <a:srgbClr val="731E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350-400 гр.</a:t>
            </a:r>
            <a:r>
              <a:rPr lang="en-US" sz="1200" b="1" dirty="0" smtClean="0">
                <a:solidFill>
                  <a:srgbClr val="731E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1200" b="1" dirty="0">
              <a:solidFill>
                <a:srgbClr val="731E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3623224" y="5942668"/>
            <a:ext cx="2084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731E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ru-RU" sz="1200" b="1" dirty="0" smtClean="0">
                <a:solidFill>
                  <a:srgbClr val="731E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731E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SKU (</a:t>
            </a:r>
            <a:r>
              <a:rPr lang="ru-RU" sz="1200" b="1" dirty="0" smtClean="0">
                <a:solidFill>
                  <a:srgbClr val="731E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400-500 гр.</a:t>
            </a:r>
            <a:r>
              <a:rPr lang="en-US" sz="1200" b="1" dirty="0" smtClean="0">
                <a:solidFill>
                  <a:srgbClr val="731E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1200" b="1" dirty="0">
              <a:solidFill>
                <a:srgbClr val="731E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3590546" y="3480854"/>
            <a:ext cx="2205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731E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ru-RU" sz="1200" b="1" dirty="0" smtClean="0">
                <a:solidFill>
                  <a:srgbClr val="731E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731E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SKU (</a:t>
            </a:r>
            <a:r>
              <a:rPr lang="ru-RU" sz="1200" b="1" dirty="0" smtClean="0">
                <a:solidFill>
                  <a:srgbClr val="731E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600-800 гр.</a:t>
            </a:r>
            <a:r>
              <a:rPr lang="en-US" sz="1200" b="1" dirty="0" smtClean="0">
                <a:solidFill>
                  <a:srgbClr val="731E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1200" b="1" dirty="0">
              <a:solidFill>
                <a:srgbClr val="731E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5081506" y="8258015"/>
            <a:ext cx="1914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13 </a:t>
            </a:r>
            <a:r>
              <a:rPr lang="en-US" sz="1200" b="1" dirty="0" smtClean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SKU (</a:t>
            </a:r>
            <a:r>
              <a:rPr lang="ru-RU" sz="1200" b="1" dirty="0" smtClean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5х40 гр.</a:t>
            </a:r>
            <a:r>
              <a:rPr lang="en-US" sz="1200" b="1" dirty="0" smtClean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1200" b="1" dirty="0">
              <a:solidFill>
                <a:srgbClr val="0070C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9378292" y="8134893"/>
            <a:ext cx="1914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1200" b="1" dirty="0" smtClean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lang="ru-RU" sz="1200" b="1" dirty="0" smtClean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SKU (20</a:t>
            </a:r>
            <a:r>
              <a:rPr lang="ru-RU" sz="1200" b="1" dirty="0" smtClean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х40 гр.</a:t>
            </a:r>
            <a:r>
              <a:rPr lang="en-US" sz="1200" b="1" dirty="0" smtClean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1200" b="1" dirty="0">
              <a:solidFill>
                <a:srgbClr val="0070C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2004177" y="8257003"/>
            <a:ext cx="1914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DD2A1B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ru-RU" sz="1200" b="1" dirty="0" smtClean="0">
                <a:solidFill>
                  <a:srgbClr val="DD2A1B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DD2A1B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SKU (2</a:t>
            </a:r>
            <a:r>
              <a:rPr lang="ru-RU" sz="1200" b="1" dirty="0" smtClean="0">
                <a:solidFill>
                  <a:srgbClr val="DD2A1B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х</a:t>
            </a:r>
            <a:r>
              <a:rPr lang="en-US" sz="1200" b="1" dirty="0" smtClean="0">
                <a:solidFill>
                  <a:srgbClr val="DD2A1B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ru-RU" sz="1200" b="1" dirty="0" smtClean="0">
                <a:solidFill>
                  <a:srgbClr val="DD2A1B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0 гр.</a:t>
            </a:r>
            <a:r>
              <a:rPr lang="en-US" sz="1200" b="1" dirty="0" smtClean="0">
                <a:solidFill>
                  <a:srgbClr val="DD2A1B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1200" b="1" dirty="0">
              <a:solidFill>
                <a:srgbClr val="DD2A1B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292" t="15798" r="17052" b="13542"/>
          <a:stretch/>
        </p:blipFill>
        <p:spPr>
          <a:xfrm>
            <a:off x="11411706" y="2332327"/>
            <a:ext cx="766915" cy="1102846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841" t="7667" r="25331" b="14333"/>
          <a:stretch/>
        </p:blipFill>
        <p:spPr>
          <a:xfrm>
            <a:off x="9539646" y="7236394"/>
            <a:ext cx="787651" cy="916967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433" t="8000" r="25467" b="14000"/>
          <a:stretch/>
        </p:blipFill>
        <p:spPr>
          <a:xfrm>
            <a:off x="10356492" y="7133474"/>
            <a:ext cx="735778" cy="8523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9305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(фев. 2017)">
  <a:themeElements>
    <a:clrScheme name="Uvelk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ADAD5"/>
      </a:accent1>
      <a:accent2>
        <a:srgbClr val="F7A600"/>
      </a:accent2>
      <a:accent3>
        <a:srgbClr val="E30613"/>
      </a:accent3>
      <a:accent4>
        <a:srgbClr val="000000"/>
      </a:accent4>
      <a:accent5>
        <a:srgbClr val="FFFFFF"/>
      </a:accent5>
      <a:accent6>
        <a:srgbClr val="AAAAAA"/>
      </a:accent6>
      <a:hlink>
        <a:srgbClr val="E30613"/>
      </a:hlink>
      <a:folHlink>
        <a:srgbClr val="646464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Uvelka_Presentation_2016_02_03" id="{6AC04FDD-4F4B-3745-A31F-67EC061D5BA3}" vid="{B463E20E-3647-BE47-84AD-5AB6B751D3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(фев. 2017)</Template>
  <TotalTime>5312</TotalTime>
  <Words>1204</Words>
  <Application>Microsoft Office PowerPoint</Application>
  <PresentationFormat>Произвольный</PresentationFormat>
  <Paragraphs>241</Paragraphs>
  <Slides>18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Шаблон (фев. 2017)</vt:lpstr>
      <vt:lpstr>CorelDRAW</vt:lpstr>
      <vt:lpstr>Добро пожаловать  в компанию «Увелка» ООО «Ресурс»</vt:lpstr>
      <vt:lpstr>Компания «Увелка», ООО «Ресурс»</vt:lpstr>
      <vt:lpstr>Миссия компании</vt:lpstr>
      <vt:lpstr>За каждым лидером стоит своя история</vt:lpstr>
      <vt:lpstr>«Увелка» сегодня</vt:lpstr>
      <vt:lpstr>Рост объема производства</vt:lpstr>
      <vt:lpstr>Наши награды</vt:lpstr>
      <vt:lpstr>Крупнейшие торговые партнеры компании</vt:lpstr>
      <vt:lpstr>Продукция компании</vt:lpstr>
      <vt:lpstr>Как мы создаем наш продукт?</vt:lpstr>
      <vt:lpstr>Производство</vt:lpstr>
      <vt:lpstr>Образование сотрудников компании</vt:lpstr>
      <vt:lpstr>Работа в компании «Увелка»</vt:lpstr>
      <vt:lpstr>Карьерный рост в компании «Увелка» ООО «Ресурс»</vt:lpstr>
      <vt:lpstr> Обучение в компании «Увелка»</vt:lpstr>
      <vt:lpstr>Взаимодействие с учебными заведениями</vt:lpstr>
      <vt:lpstr>Практика в компании «Увелка»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электронного документооборота «Directum»</dc:title>
  <dc:creator>Виталий</dc:creator>
  <cp:lastModifiedBy>Сигма ЮУРГУ</cp:lastModifiedBy>
  <cp:revision>525</cp:revision>
  <dcterms:created xsi:type="dcterms:W3CDTF">2017-08-18T06:51:01Z</dcterms:created>
  <dcterms:modified xsi:type="dcterms:W3CDTF">2018-11-02T08:32:01Z</dcterms:modified>
</cp:coreProperties>
</file>