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layout2.xml" ContentType="application/vnd.openxmlformats-officedocument.drawingml.diagramLayout+xml"/>
  <Default Extension="gif" ContentType="image/gif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30"/>
  </p:notesMasterIdLst>
  <p:sldIdLst>
    <p:sldId id="309" r:id="rId2"/>
    <p:sldId id="310" r:id="rId3"/>
    <p:sldId id="311" r:id="rId4"/>
    <p:sldId id="312" r:id="rId5"/>
    <p:sldId id="281" r:id="rId6"/>
    <p:sldId id="304" r:id="rId7"/>
    <p:sldId id="282" r:id="rId8"/>
    <p:sldId id="285" r:id="rId9"/>
    <p:sldId id="313" r:id="rId10"/>
    <p:sldId id="283" r:id="rId11"/>
    <p:sldId id="314" r:id="rId12"/>
    <p:sldId id="306" r:id="rId13"/>
    <p:sldId id="317" r:id="rId14"/>
    <p:sldId id="292" r:id="rId15"/>
    <p:sldId id="287" r:id="rId16"/>
    <p:sldId id="293" r:id="rId17"/>
    <p:sldId id="294" r:id="rId18"/>
    <p:sldId id="307" r:id="rId19"/>
    <p:sldId id="303" r:id="rId20"/>
    <p:sldId id="291" r:id="rId21"/>
    <p:sldId id="295" r:id="rId22"/>
    <p:sldId id="305" r:id="rId23"/>
    <p:sldId id="297" r:id="rId24"/>
    <p:sldId id="302" r:id="rId25"/>
    <p:sldId id="300" r:id="rId26"/>
    <p:sldId id="315" r:id="rId27"/>
    <p:sldId id="299" r:id="rId28"/>
    <p:sldId id="298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449A4"/>
    <a:srgbClr val="005A9E"/>
    <a:srgbClr val="204194"/>
    <a:srgbClr val="0000CC"/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46F890A9-2807-4EBB-B81D-B2AA78EC7F39}" styleName="Темный стиль 2 —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82616" autoAdjust="0"/>
  </p:normalViewPr>
  <p:slideViewPr>
    <p:cSldViewPr>
      <p:cViewPr varScale="1">
        <p:scale>
          <a:sx n="92" d="100"/>
          <a:sy n="92" d="100"/>
        </p:scale>
        <p:origin x="-41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32512E-397F-4CBA-B36B-D558D2529136}" type="doc">
      <dgm:prSet loTypeId="urn:microsoft.com/office/officeart/2005/8/layout/chevron2" loCatId="list" qsTypeId="urn:microsoft.com/office/officeart/2005/8/quickstyle/simple2" qsCatId="simple" csTypeId="urn:microsoft.com/office/officeart/2005/8/colors/accent5_4" csCatId="accent5" phldr="1"/>
      <dgm:spPr/>
      <dgm:t>
        <a:bodyPr/>
        <a:lstStyle/>
        <a:p>
          <a:endParaRPr lang="ru-RU"/>
        </a:p>
      </dgm:t>
    </dgm:pt>
    <dgm:pt modelId="{E41CE36F-F5D8-4F80-92B1-37D3A0ED772E}">
      <dgm:prSet phldrT="[Текст]" custT="1"/>
      <dgm:spPr/>
      <dgm:t>
        <a:bodyPr/>
        <a:lstStyle/>
        <a:p>
          <a:r>
            <a:rPr lang="en-US" sz="1800" b="1">
              <a:latin typeface="Georgia" pitchFamily="18" charset="0"/>
            </a:rPr>
            <a:t>1</a:t>
          </a:r>
          <a:r>
            <a:rPr lang="ru-RU" sz="1800" b="1">
              <a:latin typeface="Georgia" pitchFamily="18" charset="0"/>
            </a:rPr>
            <a:t>2</a:t>
          </a:r>
          <a:endParaRPr lang="ru-RU" sz="1800" b="1" dirty="0">
            <a:latin typeface="Georgia" pitchFamily="18" charset="0"/>
          </a:endParaRPr>
        </a:p>
      </dgm:t>
    </dgm:pt>
    <dgm:pt modelId="{BB69ED6D-C546-483E-9CEB-3A18F2A86C36}" type="parTrans" cxnId="{D736D765-EF65-448D-87AD-21FA62F7A277}">
      <dgm:prSet/>
      <dgm:spPr/>
      <dgm:t>
        <a:bodyPr/>
        <a:lstStyle/>
        <a:p>
          <a:endParaRPr lang="ru-RU" sz="1600" b="0">
            <a:latin typeface="Georgia" pitchFamily="18" charset="0"/>
          </a:endParaRPr>
        </a:p>
      </dgm:t>
    </dgm:pt>
    <dgm:pt modelId="{4CED3EFC-4AD8-4664-8D7E-C08BC4DF2434}" type="sibTrans" cxnId="{D736D765-EF65-448D-87AD-21FA62F7A277}">
      <dgm:prSet/>
      <dgm:spPr/>
      <dgm:t>
        <a:bodyPr/>
        <a:lstStyle/>
        <a:p>
          <a:endParaRPr lang="ru-RU" sz="1600" b="0">
            <a:latin typeface="Georgia" pitchFamily="18" charset="0"/>
          </a:endParaRPr>
        </a:p>
      </dgm:t>
    </dgm:pt>
    <dgm:pt modelId="{AE7771F4-5060-4E99-B93D-EF3C87A70B02}">
      <dgm:prSet phldrT="[Текст]" custT="1"/>
      <dgm:spPr/>
      <dgm:t>
        <a:bodyPr/>
        <a:lstStyle/>
        <a:p>
          <a:r>
            <a:rPr lang="ru-RU" sz="1600" b="0" dirty="0">
              <a:latin typeface="Georgia" pitchFamily="18" charset="0"/>
            </a:rPr>
            <a:t>Университетов стран Европы, России и Иордании</a:t>
          </a:r>
        </a:p>
      </dgm:t>
    </dgm:pt>
    <dgm:pt modelId="{C8F9B92C-1A0C-4378-97B1-9F9473E7DFCF}" type="parTrans" cxnId="{D8C234AA-B777-4016-8214-6E1DC49773B7}">
      <dgm:prSet/>
      <dgm:spPr/>
      <dgm:t>
        <a:bodyPr/>
        <a:lstStyle/>
        <a:p>
          <a:endParaRPr lang="ru-RU" sz="1600" b="0">
            <a:latin typeface="Georgia" pitchFamily="18" charset="0"/>
          </a:endParaRPr>
        </a:p>
      </dgm:t>
    </dgm:pt>
    <dgm:pt modelId="{F5F3D29D-3D26-4D88-B1AA-FD23E48CDCCA}" type="sibTrans" cxnId="{D8C234AA-B777-4016-8214-6E1DC49773B7}">
      <dgm:prSet/>
      <dgm:spPr/>
      <dgm:t>
        <a:bodyPr/>
        <a:lstStyle/>
        <a:p>
          <a:endParaRPr lang="ru-RU" sz="1600" b="0">
            <a:latin typeface="Georgia" pitchFamily="18" charset="0"/>
          </a:endParaRPr>
        </a:p>
      </dgm:t>
    </dgm:pt>
    <dgm:pt modelId="{B6095514-CAF7-4F05-B8BA-1943699F1AE2}">
      <dgm:prSet phldrT="[Текст]" custT="1"/>
      <dgm:spPr/>
      <dgm:t>
        <a:bodyPr/>
        <a:lstStyle/>
        <a:p>
          <a:r>
            <a:rPr lang="ru-RU" sz="1800" b="1">
              <a:latin typeface="Georgia" pitchFamily="18" charset="0"/>
            </a:rPr>
            <a:t>50</a:t>
          </a:r>
          <a:endParaRPr lang="ru-RU" sz="1800" b="1" dirty="0">
            <a:latin typeface="Georgia" pitchFamily="18" charset="0"/>
          </a:endParaRPr>
        </a:p>
      </dgm:t>
    </dgm:pt>
    <dgm:pt modelId="{F27E5358-6005-4316-AB03-089B78AC1F86}" type="parTrans" cxnId="{35163365-77BE-48D9-8C45-2045BC28123E}">
      <dgm:prSet/>
      <dgm:spPr/>
      <dgm:t>
        <a:bodyPr/>
        <a:lstStyle/>
        <a:p>
          <a:endParaRPr lang="ru-RU" sz="1600" b="0">
            <a:latin typeface="Georgia" pitchFamily="18" charset="0"/>
          </a:endParaRPr>
        </a:p>
      </dgm:t>
    </dgm:pt>
    <dgm:pt modelId="{FF44DD14-6B0A-466F-B179-1BEB7C4195A5}" type="sibTrans" cxnId="{35163365-77BE-48D9-8C45-2045BC28123E}">
      <dgm:prSet/>
      <dgm:spPr/>
      <dgm:t>
        <a:bodyPr/>
        <a:lstStyle/>
        <a:p>
          <a:endParaRPr lang="ru-RU" sz="1600" b="0">
            <a:latin typeface="Georgia" pitchFamily="18" charset="0"/>
          </a:endParaRPr>
        </a:p>
      </dgm:t>
    </dgm:pt>
    <dgm:pt modelId="{4468DF6B-1703-4AA4-A23A-24159CFF62C7}">
      <dgm:prSet phldrT="[Текст]" custT="1"/>
      <dgm:spPr/>
      <dgm:t>
        <a:bodyPr/>
        <a:lstStyle/>
        <a:p>
          <a:r>
            <a:rPr lang="ru-RU" sz="1600" b="0">
              <a:latin typeface="Georgia" pitchFamily="18" charset="0"/>
            </a:rPr>
            <a:t>Более 50 участников</a:t>
          </a:r>
          <a:endParaRPr lang="ru-RU" sz="1600" b="0" dirty="0">
            <a:latin typeface="Georgia" pitchFamily="18" charset="0"/>
          </a:endParaRPr>
        </a:p>
      </dgm:t>
    </dgm:pt>
    <dgm:pt modelId="{C86E504E-36F6-42B0-A7A3-77C6DF0B3C99}" type="parTrans" cxnId="{614A32AF-2207-4BDF-AF35-E2FC75FD67C1}">
      <dgm:prSet/>
      <dgm:spPr/>
      <dgm:t>
        <a:bodyPr/>
        <a:lstStyle/>
        <a:p>
          <a:endParaRPr lang="ru-RU" sz="1600" b="0">
            <a:latin typeface="Georgia" pitchFamily="18" charset="0"/>
          </a:endParaRPr>
        </a:p>
      </dgm:t>
    </dgm:pt>
    <dgm:pt modelId="{8F684AE3-0E59-4D57-8B7A-A7EAC13BD294}" type="sibTrans" cxnId="{614A32AF-2207-4BDF-AF35-E2FC75FD67C1}">
      <dgm:prSet/>
      <dgm:spPr/>
      <dgm:t>
        <a:bodyPr/>
        <a:lstStyle/>
        <a:p>
          <a:endParaRPr lang="ru-RU" sz="1600" b="0">
            <a:latin typeface="Georgia" pitchFamily="18" charset="0"/>
          </a:endParaRPr>
        </a:p>
      </dgm:t>
    </dgm:pt>
    <dgm:pt modelId="{2FD2DE75-7259-4344-BC5A-4637C9ED624C}">
      <dgm:prSet phldrT="[Текст]" custT="1"/>
      <dgm:spPr/>
      <dgm:t>
        <a:bodyPr/>
        <a:lstStyle/>
        <a:p>
          <a:r>
            <a:rPr lang="ru-RU" sz="1800" b="1">
              <a:latin typeface="Georgia" pitchFamily="18" charset="0"/>
            </a:rPr>
            <a:t>8</a:t>
          </a:r>
          <a:endParaRPr lang="ru-RU" sz="1800" b="1" dirty="0">
            <a:latin typeface="Georgia" pitchFamily="18" charset="0"/>
          </a:endParaRPr>
        </a:p>
      </dgm:t>
    </dgm:pt>
    <dgm:pt modelId="{6825D742-F0A6-4437-BEE0-A4E1806C9DD5}" type="parTrans" cxnId="{31312B75-4E57-4AE6-A02F-AE1A4786AEF1}">
      <dgm:prSet/>
      <dgm:spPr/>
      <dgm:t>
        <a:bodyPr/>
        <a:lstStyle/>
        <a:p>
          <a:endParaRPr lang="ru-RU" sz="1600" b="0">
            <a:latin typeface="Georgia" pitchFamily="18" charset="0"/>
          </a:endParaRPr>
        </a:p>
      </dgm:t>
    </dgm:pt>
    <dgm:pt modelId="{E51328BA-28D6-41E3-BB40-0019E2B0A5BB}" type="sibTrans" cxnId="{31312B75-4E57-4AE6-A02F-AE1A4786AEF1}">
      <dgm:prSet/>
      <dgm:spPr/>
      <dgm:t>
        <a:bodyPr/>
        <a:lstStyle/>
        <a:p>
          <a:endParaRPr lang="ru-RU" sz="1600" b="0">
            <a:latin typeface="Georgia" pitchFamily="18" charset="0"/>
          </a:endParaRPr>
        </a:p>
      </dgm:t>
    </dgm:pt>
    <dgm:pt modelId="{7B68C353-C523-47E2-8A63-896C548B25A3}">
      <dgm:prSet phldrT="[Текст]" custT="1"/>
      <dgm:spPr/>
      <dgm:t>
        <a:bodyPr/>
        <a:lstStyle/>
        <a:p>
          <a:r>
            <a:rPr lang="ru-RU" sz="1600" b="0" dirty="0">
              <a:latin typeface="Georgia" pitchFamily="18" charset="0"/>
            </a:rPr>
            <a:t>Стран Европы, России, Иордании, Латинской Америки</a:t>
          </a:r>
        </a:p>
      </dgm:t>
    </dgm:pt>
    <dgm:pt modelId="{938D9A38-AA9D-4A47-9552-C818143007F3}" type="parTrans" cxnId="{DDC04813-90EF-4B1B-9AF0-82127EC9F40E}">
      <dgm:prSet/>
      <dgm:spPr/>
      <dgm:t>
        <a:bodyPr/>
        <a:lstStyle/>
        <a:p>
          <a:endParaRPr lang="ru-RU" sz="1600" b="0">
            <a:latin typeface="Georgia" pitchFamily="18" charset="0"/>
          </a:endParaRPr>
        </a:p>
      </dgm:t>
    </dgm:pt>
    <dgm:pt modelId="{BC76A247-0E04-4C82-AC32-DB5430DFEFF9}" type="sibTrans" cxnId="{DDC04813-90EF-4B1B-9AF0-82127EC9F40E}">
      <dgm:prSet/>
      <dgm:spPr/>
      <dgm:t>
        <a:bodyPr/>
        <a:lstStyle/>
        <a:p>
          <a:endParaRPr lang="ru-RU" sz="1600" b="0">
            <a:latin typeface="Georgia" pitchFamily="18" charset="0"/>
          </a:endParaRPr>
        </a:p>
      </dgm:t>
    </dgm:pt>
    <dgm:pt modelId="{30112F91-0CB8-42C8-8207-1DE5BAEF62DD}">
      <dgm:prSet phldrT="[Текст]" custT="1"/>
      <dgm:spPr/>
      <dgm:t>
        <a:bodyPr/>
        <a:lstStyle/>
        <a:p>
          <a:r>
            <a:rPr lang="ru-RU" sz="1600" b="0">
              <a:latin typeface="Georgia" pitchFamily="18" charset="0"/>
            </a:rPr>
            <a:t>Профессоров</a:t>
          </a:r>
          <a:endParaRPr lang="ru-RU" sz="1600" b="0" dirty="0">
            <a:latin typeface="Georgia" pitchFamily="18" charset="0"/>
          </a:endParaRPr>
        </a:p>
      </dgm:t>
    </dgm:pt>
    <dgm:pt modelId="{DB5997D9-165B-4823-B554-112A7FE5BD38}" type="parTrans" cxnId="{ECF5E765-D22E-43EB-A4A2-334482C3CABC}">
      <dgm:prSet/>
      <dgm:spPr/>
      <dgm:t>
        <a:bodyPr/>
        <a:lstStyle/>
        <a:p>
          <a:endParaRPr lang="ru-RU" sz="1600" b="0">
            <a:latin typeface="Georgia" pitchFamily="18" charset="0"/>
          </a:endParaRPr>
        </a:p>
      </dgm:t>
    </dgm:pt>
    <dgm:pt modelId="{57FBE752-166C-415D-B4B5-A07D848219C8}" type="sibTrans" cxnId="{ECF5E765-D22E-43EB-A4A2-334482C3CABC}">
      <dgm:prSet/>
      <dgm:spPr/>
      <dgm:t>
        <a:bodyPr/>
        <a:lstStyle/>
        <a:p>
          <a:endParaRPr lang="ru-RU" sz="1600" b="0">
            <a:latin typeface="Georgia" pitchFamily="18" charset="0"/>
          </a:endParaRPr>
        </a:p>
      </dgm:t>
    </dgm:pt>
    <dgm:pt modelId="{BDB8ED53-118A-4237-B851-30D55F472843}">
      <dgm:prSet phldrT="[Текст]" custT="1"/>
      <dgm:spPr/>
      <dgm:t>
        <a:bodyPr/>
        <a:lstStyle/>
        <a:p>
          <a:r>
            <a:rPr lang="ru-RU" sz="1800" b="1">
              <a:latin typeface="Georgia" pitchFamily="18" charset="0"/>
            </a:rPr>
            <a:t>20</a:t>
          </a:r>
          <a:endParaRPr lang="ru-RU" sz="1800" b="1" dirty="0">
            <a:latin typeface="Georgia" pitchFamily="18" charset="0"/>
          </a:endParaRPr>
        </a:p>
      </dgm:t>
    </dgm:pt>
    <dgm:pt modelId="{5A1CB8E0-960C-4297-B85F-ED0FA73BAB7F}" type="parTrans" cxnId="{35509074-AF2D-44CE-B4CB-FAEB4296A339}">
      <dgm:prSet/>
      <dgm:spPr/>
      <dgm:t>
        <a:bodyPr/>
        <a:lstStyle/>
        <a:p>
          <a:endParaRPr lang="ru-RU" sz="1600" b="0">
            <a:latin typeface="Georgia" pitchFamily="18" charset="0"/>
          </a:endParaRPr>
        </a:p>
      </dgm:t>
    </dgm:pt>
    <dgm:pt modelId="{F50A87F9-E0F1-4AE1-B03C-1E1CC701B523}" type="sibTrans" cxnId="{35509074-AF2D-44CE-B4CB-FAEB4296A339}">
      <dgm:prSet/>
      <dgm:spPr/>
      <dgm:t>
        <a:bodyPr/>
        <a:lstStyle/>
        <a:p>
          <a:endParaRPr lang="ru-RU" sz="1600" b="0">
            <a:latin typeface="Georgia" pitchFamily="18" charset="0"/>
          </a:endParaRPr>
        </a:p>
      </dgm:t>
    </dgm:pt>
    <dgm:pt modelId="{2D1A8CC5-9FF2-451E-9A1B-DF711F555816}" type="pres">
      <dgm:prSet presAssocID="{6332512E-397F-4CBA-B36B-D558D252913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8CB1B71-A7FD-4D21-8DC6-D9C8C0356DEF}" type="pres">
      <dgm:prSet presAssocID="{E41CE36F-F5D8-4F80-92B1-37D3A0ED772E}" presName="composite" presStyleCnt="0"/>
      <dgm:spPr/>
    </dgm:pt>
    <dgm:pt modelId="{70B4D24C-3348-4AC4-8E79-B1F5438F5D70}" type="pres">
      <dgm:prSet presAssocID="{E41CE36F-F5D8-4F80-92B1-37D3A0ED772E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7C14D9-4B7A-4F36-9126-FFA1AEDF8AF6}" type="pres">
      <dgm:prSet presAssocID="{E41CE36F-F5D8-4F80-92B1-37D3A0ED772E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39FF46-54D8-4177-84B7-4D301301FF67}" type="pres">
      <dgm:prSet presAssocID="{4CED3EFC-4AD8-4664-8D7E-C08BC4DF2434}" presName="sp" presStyleCnt="0"/>
      <dgm:spPr/>
    </dgm:pt>
    <dgm:pt modelId="{697C01A7-9716-4CAA-957E-1F6DDED648BC}" type="pres">
      <dgm:prSet presAssocID="{B6095514-CAF7-4F05-B8BA-1943699F1AE2}" presName="composite" presStyleCnt="0"/>
      <dgm:spPr/>
    </dgm:pt>
    <dgm:pt modelId="{43551A51-8DF1-43F5-A68B-C161C44F94F4}" type="pres">
      <dgm:prSet presAssocID="{B6095514-CAF7-4F05-B8BA-1943699F1AE2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6FEB83-0EA6-4CD7-9844-E507F4AC2B80}" type="pres">
      <dgm:prSet presAssocID="{B6095514-CAF7-4F05-B8BA-1943699F1AE2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4196AF-7F3C-465D-B41D-3E07593C4F91}" type="pres">
      <dgm:prSet presAssocID="{FF44DD14-6B0A-466F-B179-1BEB7C4195A5}" presName="sp" presStyleCnt="0"/>
      <dgm:spPr/>
    </dgm:pt>
    <dgm:pt modelId="{B534B834-66C3-4457-8F1B-AE3E0107C008}" type="pres">
      <dgm:prSet presAssocID="{2FD2DE75-7259-4344-BC5A-4637C9ED624C}" presName="composite" presStyleCnt="0"/>
      <dgm:spPr/>
    </dgm:pt>
    <dgm:pt modelId="{B5240F19-0D66-4298-B23C-A722B898DDEA}" type="pres">
      <dgm:prSet presAssocID="{2FD2DE75-7259-4344-BC5A-4637C9ED624C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0F7DDA-7097-4A95-A574-BC84CF9416E2}" type="pres">
      <dgm:prSet presAssocID="{2FD2DE75-7259-4344-BC5A-4637C9ED624C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48CB4B-6A30-4B45-B9C7-915818F999ED}" type="pres">
      <dgm:prSet presAssocID="{E51328BA-28D6-41E3-BB40-0019E2B0A5BB}" presName="sp" presStyleCnt="0"/>
      <dgm:spPr/>
    </dgm:pt>
    <dgm:pt modelId="{19043E42-3301-4E02-A874-D4F06D0A86EA}" type="pres">
      <dgm:prSet presAssocID="{BDB8ED53-118A-4237-B851-30D55F472843}" presName="composite" presStyleCnt="0"/>
      <dgm:spPr/>
    </dgm:pt>
    <dgm:pt modelId="{E54A5E54-A113-42ED-9D14-376786CC704D}" type="pres">
      <dgm:prSet presAssocID="{BDB8ED53-118A-4237-B851-30D55F472843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0DB982-7780-4CCC-BD7D-01FC8D3083CB}" type="pres">
      <dgm:prSet presAssocID="{BDB8ED53-118A-4237-B851-30D55F472843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5BB8119-F641-41C8-8E75-D67A6AF2B0B0}" type="presOf" srcId="{30112F91-0CB8-42C8-8207-1DE5BAEF62DD}" destId="{560DB982-7780-4CCC-BD7D-01FC8D3083CB}" srcOrd="0" destOrd="0" presId="urn:microsoft.com/office/officeart/2005/8/layout/chevron2"/>
    <dgm:cxn modelId="{FF4FF6CD-ECA1-4F9F-AD18-B2AFB331050A}" type="presOf" srcId="{6332512E-397F-4CBA-B36B-D558D2529136}" destId="{2D1A8CC5-9FF2-451E-9A1B-DF711F555816}" srcOrd="0" destOrd="0" presId="urn:microsoft.com/office/officeart/2005/8/layout/chevron2"/>
    <dgm:cxn modelId="{35163365-77BE-48D9-8C45-2045BC28123E}" srcId="{6332512E-397F-4CBA-B36B-D558D2529136}" destId="{B6095514-CAF7-4F05-B8BA-1943699F1AE2}" srcOrd="1" destOrd="0" parTransId="{F27E5358-6005-4316-AB03-089B78AC1F86}" sibTransId="{FF44DD14-6B0A-466F-B179-1BEB7C4195A5}"/>
    <dgm:cxn modelId="{D8C234AA-B777-4016-8214-6E1DC49773B7}" srcId="{E41CE36F-F5D8-4F80-92B1-37D3A0ED772E}" destId="{AE7771F4-5060-4E99-B93D-EF3C87A70B02}" srcOrd="0" destOrd="0" parTransId="{C8F9B92C-1A0C-4378-97B1-9F9473E7DFCF}" sibTransId="{F5F3D29D-3D26-4D88-B1AA-FD23E48CDCCA}"/>
    <dgm:cxn modelId="{7AD83C85-B535-4F71-A9C2-A6B40B5CB312}" type="presOf" srcId="{2FD2DE75-7259-4344-BC5A-4637C9ED624C}" destId="{B5240F19-0D66-4298-B23C-A722B898DDEA}" srcOrd="0" destOrd="0" presId="urn:microsoft.com/office/officeart/2005/8/layout/chevron2"/>
    <dgm:cxn modelId="{AD00AEB5-093F-4DA2-817F-8ACC3A8E3FBB}" type="presOf" srcId="{E41CE36F-F5D8-4F80-92B1-37D3A0ED772E}" destId="{70B4D24C-3348-4AC4-8E79-B1F5438F5D70}" srcOrd="0" destOrd="0" presId="urn:microsoft.com/office/officeart/2005/8/layout/chevron2"/>
    <dgm:cxn modelId="{D863808F-63E4-4770-A96A-A6A4AA4DD9F0}" type="presOf" srcId="{7B68C353-C523-47E2-8A63-896C548B25A3}" destId="{CD0F7DDA-7097-4A95-A574-BC84CF9416E2}" srcOrd="0" destOrd="0" presId="urn:microsoft.com/office/officeart/2005/8/layout/chevron2"/>
    <dgm:cxn modelId="{ECF5E765-D22E-43EB-A4A2-334482C3CABC}" srcId="{BDB8ED53-118A-4237-B851-30D55F472843}" destId="{30112F91-0CB8-42C8-8207-1DE5BAEF62DD}" srcOrd="0" destOrd="0" parTransId="{DB5997D9-165B-4823-B554-112A7FE5BD38}" sibTransId="{57FBE752-166C-415D-B4B5-A07D848219C8}"/>
    <dgm:cxn modelId="{D736D765-EF65-448D-87AD-21FA62F7A277}" srcId="{6332512E-397F-4CBA-B36B-D558D2529136}" destId="{E41CE36F-F5D8-4F80-92B1-37D3A0ED772E}" srcOrd="0" destOrd="0" parTransId="{BB69ED6D-C546-483E-9CEB-3A18F2A86C36}" sibTransId="{4CED3EFC-4AD8-4664-8D7E-C08BC4DF2434}"/>
    <dgm:cxn modelId="{DDC04813-90EF-4B1B-9AF0-82127EC9F40E}" srcId="{2FD2DE75-7259-4344-BC5A-4637C9ED624C}" destId="{7B68C353-C523-47E2-8A63-896C548B25A3}" srcOrd="0" destOrd="0" parTransId="{938D9A38-AA9D-4A47-9552-C818143007F3}" sibTransId="{BC76A247-0E04-4C82-AC32-DB5430DFEFF9}"/>
    <dgm:cxn modelId="{B774208F-DBDC-49A3-A282-810A37CAD710}" type="presOf" srcId="{4468DF6B-1703-4AA4-A23A-24159CFF62C7}" destId="{446FEB83-0EA6-4CD7-9844-E507F4AC2B80}" srcOrd="0" destOrd="0" presId="urn:microsoft.com/office/officeart/2005/8/layout/chevron2"/>
    <dgm:cxn modelId="{2BCC0CB5-21EB-4684-A5A3-31B56285569F}" type="presOf" srcId="{AE7771F4-5060-4E99-B93D-EF3C87A70B02}" destId="{827C14D9-4B7A-4F36-9126-FFA1AEDF8AF6}" srcOrd="0" destOrd="0" presId="urn:microsoft.com/office/officeart/2005/8/layout/chevron2"/>
    <dgm:cxn modelId="{35509074-AF2D-44CE-B4CB-FAEB4296A339}" srcId="{6332512E-397F-4CBA-B36B-D558D2529136}" destId="{BDB8ED53-118A-4237-B851-30D55F472843}" srcOrd="3" destOrd="0" parTransId="{5A1CB8E0-960C-4297-B85F-ED0FA73BAB7F}" sibTransId="{F50A87F9-E0F1-4AE1-B03C-1E1CC701B523}"/>
    <dgm:cxn modelId="{614A32AF-2207-4BDF-AF35-E2FC75FD67C1}" srcId="{B6095514-CAF7-4F05-B8BA-1943699F1AE2}" destId="{4468DF6B-1703-4AA4-A23A-24159CFF62C7}" srcOrd="0" destOrd="0" parTransId="{C86E504E-36F6-42B0-A7A3-77C6DF0B3C99}" sibTransId="{8F684AE3-0E59-4D57-8B7A-A7EAC13BD294}"/>
    <dgm:cxn modelId="{60E0C5CB-EC3A-47D1-92BF-01B16F3CD344}" type="presOf" srcId="{BDB8ED53-118A-4237-B851-30D55F472843}" destId="{E54A5E54-A113-42ED-9D14-376786CC704D}" srcOrd="0" destOrd="0" presId="urn:microsoft.com/office/officeart/2005/8/layout/chevron2"/>
    <dgm:cxn modelId="{DC11A843-05EE-4FCC-B17D-5D880E2A9F4E}" type="presOf" srcId="{B6095514-CAF7-4F05-B8BA-1943699F1AE2}" destId="{43551A51-8DF1-43F5-A68B-C161C44F94F4}" srcOrd="0" destOrd="0" presId="urn:microsoft.com/office/officeart/2005/8/layout/chevron2"/>
    <dgm:cxn modelId="{31312B75-4E57-4AE6-A02F-AE1A4786AEF1}" srcId="{6332512E-397F-4CBA-B36B-D558D2529136}" destId="{2FD2DE75-7259-4344-BC5A-4637C9ED624C}" srcOrd="2" destOrd="0" parTransId="{6825D742-F0A6-4437-BEE0-A4E1806C9DD5}" sibTransId="{E51328BA-28D6-41E3-BB40-0019E2B0A5BB}"/>
    <dgm:cxn modelId="{27CE9556-0AA0-4747-B466-BA01C26B7C72}" type="presParOf" srcId="{2D1A8CC5-9FF2-451E-9A1B-DF711F555816}" destId="{98CB1B71-A7FD-4D21-8DC6-D9C8C0356DEF}" srcOrd="0" destOrd="0" presId="urn:microsoft.com/office/officeart/2005/8/layout/chevron2"/>
    <dgm:cxn modelId="{D27DD21F-733A-4B24-A62B-0378A54EDDBD}" type="presParOf" srcId="{98CB1B71-A7FD-4D21-8DC6-D9C8C0356DEF}" destId="{70B4D24C-3348-4AC4-8E79-B1F5438F5D70}" srcOrd="0" destOrd="0" presId="urn:microsoft.com/office/officeart/2005/8/layout/chevron2"/>
    <dgm:cxn modelId="{3B1F13F2-EA63-4FB7-AE9D-38CD033BB7C6}" type="presParOf" srcId="{98CB1B71-A7FD-4D21-8DC6-D9C8C0356DEF}" destId="{827C14D9-4B7A-4F36-9126-FFA1AEDF8AF6}" srcOrd="1" destOrd="0" presId="urn:microsoft.com/office/officeart/2005/8/layout/chevron2"/>
    <dgm:cxn modelId="{8546A380-B640-4804-BD4D-CC86A8BB3AD5}" type="presParOf" srcId="{2D1A8CC5-9FF2-451E-9A1B-DF711F555816}" destId="{2F39FF46-54D8-4177-84B7-4D301301FF67}" srcOrd="1" destOrd="0" presId="urn:microsoft.com/office/officeart/2005/8/layout/chevron2"/>
    <dgm:cxn modelId="{E1505A2A-9CC9-4017-AF2E-1FCC75DA5644}" type="presParOf" srcId="{2D1A8CC5-9FF2-451E-9A1B-DF711F555816}" destId="{697C01A7-9716-4CAA-957E-1F6DDED648BC}" srcOrd="2" destOrd="0" presId="urn:microsoft.com/office/officeart/2005/8/layout/chevron2"/>
    <dgm:cxn modelId="{47314BFA-3D83-4C37-B5FC-4754FEAE4C55}" type="presParOf" srcId="{697C01A7-9716-4CAA-957E-1F6DDED648BC}" destId="{43551A51-8DF1-43F5-A68B-C161C44F94F4}" srcOrd="0" destOrd="0" presId="urn:microsoft.com/office/officeart/2005/8/layout/chevron2"/>
    <dgm:cxn modelId="{8C7FDCBC-FB3F-4065-901B-6386B38CBE83}" type="presParOf" srcId="{697C01A7-9716-4CAA-957E-1F6DDED648BC}" destId="{446FEB83-0EA6-4CD7-9844-E507F4AC2B80}" srcOrd="1" destOrd="0" presId="urn:microsoft.com/office/officeart/2005/8/layout/chevron2"/>
    <dgm:cxn modelId="{2B2A1950-1244-473D-B7A9-1289EAF59971}" type="presParOf" srcId="{2D1A8CC5-9FF2-451E-9A1B-DF711F555816}" destId="{604196AF-7F3C-465D-B41D-3E07593C4F91}" srcOrd="3" destOrd="0" presId="urn:microsoft.com/office/officeart/2005/8/layout/chevron2"/>
    <dgm:cxn modelId="{8BE41896-3714-4C4F-97AD-F1784B11A5B8}" type="presParOf" srcId="{2D1A8CC5-9FF2-451E-9A1B-DF711F555816}" destId="{B534B834-66C3-4457-8F1B-AE3E0107C008}" srcOrd="4" destOrd="0" presId="urn:microsoft.com/office/officeart/2005/8/layout/chevron2"/>
    <dgm:cxn modelId="{9D7BC72C-C001-40F7-B26B-449890D77ED2}" type="presParOf" srcId="{B534B834-66C3-4457-8F1B-AE3E0107C008}" destId="{B5240F19-0D66-4298-B23C-A722B898DDEA}" srcOrd="0" destOrd="0" presId="urn:microsoft.com/office/officeart/2005/8/layout/chevron2"/>
    <dgm:cxn modelId="{00FFFBCE-58CB-4E01-A74C-9874D3591F6B}" type="presParOf" srcId="{B534B834-66C3-4457-8F1B-AE3E0107C008}" destId="{CD0F7DDA-7097-4A95-A574-BC84CF9416E2}" srcOrd="1" destOrd="0" presId="urn:microsoft.com/office/officeart/2005/8/layout/chevron2"/>
    <dgm:cxn modelId="{A43E37D2-92F7-46E7-9C0E-141E258BB49E}" type="presParOf" srcId="{2D1A8CC5-9FF2-451E-9A1B-DF711F555816}" destId="{EC48CB4B-6A30-4B45-B9C7-915818F999ED}" srcOrd="5" destOrd="0" presId="urn:microsoft.com/office/officeart/2005/8/layout/chevron2"/>
    <dgm:cxn modelId="{7BB7FF5F-C3D4-49F5-9F7E-6597E553D86A}" type="presParOf" srcId="{2D1A8CC5-9FF2-451E-9A1B-DF711F555816}" destId="{19043E42-3301-4E02-A874-D4F06D0A86EA}" srcOrd="6" destOrd="0" presId="urn:microsoft.com/office/officeart/2005/8/layout/chevron2"/>
    <dgm:cxn modelId="{070EE9FC-A980-452A-BD6F-B08E71A5B50D}" type="presParOf" srcId="{19043E42-3301-4E02-A874-D4F06D0A86EA}" destId="{E54A5E54-A113-42ED-9D14-376786CC704D}" srcOrd="0" destOrd="0" presId="urn:microsoft.com/office/officeart/2005/8/layout/chevron2"/>
    <dgm:cxn modelId="{B2F98F41-908C-4C21-BBFC-00CB0453B43E}" type="presParOf" srcId="{19043E42-3301-4E02-A874-D4F06D0A86EA}" destId="{560DB982-7780-4CCC-BD7D-01FC8D3083C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A77092-9656-492C-89AC-235A4635C06D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DEB560FC-73F6-442A-AA04-DC6835C38766}">
      <dgm:prSet/>
      <dgm:spPr/>
      <dgm:t>
        <a:bodyPr/>
        <a:lstStyle/>
        <a:p>
          <a:r>
            <a:rPr lang="ru-RU"/>
            <a:t>Программа двойных дипломов (магистратура)</a:t>
          </a:r>
        </a:p>
      </dgm:t>
    </dgm:pt>
    <dgm:pt modelId="{B873DCA6-63BA-421B-8250-852D3F5B18FE}" type="parTrans" cxnId="{B6A7BA98-A704-47AA-9C2C-31FF2A5DCF94}">
      <dgm:prSet/>
      <dgm:spPr/>
      <dgm:t>
        <a:bodyPr/>
        <a:lstStyle/>
        <a:p>
          <a:endParaRPr lang="ru-RU"/>
        </a:p>
      </dgm:t>
    </dgm:pt>
    <dgm:pt modelId="{E200828D-79F6-438C-8591-AABC74292832}" type="sibTrans" cxnId="{B6A7BA98-A704-47AA-9C2C-31FF2A5DCF94}">
      <dgm:prSet/>
      <dgm:spPr/>
      <dgm:t>
        <a:bodyPr/>
        <a:lstStyle/>
        <a:p>
          <a:endParaRPr lang="ru-RU"/>
        </a:p>
      </dgm:t>
    </dgm:pt>
    <dgm:pt modelId="{1EEB3DA2-B789-4C3F-B675-9ED8DC59E751}">
      <dgm:prSet/>
      <dgm:spPr/>
      <dgm:t>
        <a:bodyPr/>
        <a:lstStyle/>
        <a:p>
          <a:r>
            <a:rPr lang="ru-RU"/>
            <a:t>Программа двойной аспирантуры</a:t>
          </a:r>
        </a:p>
      </dgm:t>
    </dgm:pt>
    <dgm:pt modelId="{853AE605-992C-4A07-BFE2-8526660B8754}" type="parTrans" cxnId="{70413D18-AB33-4172-941B-2980306636A8}">
      <dgm:prSet/>
      <dgm:spPr/>
      <dgm:t>
        <a:bodyPr/>
        <a:lstStyle/>
        <a:p>
          <a:endParaRPr lang="ru-RU"/>
        </a:p>
      </dgm:t>
    </dgm:pt>
    <dgm:pt modelId="{5434C71D-9CC0-463C-9303-AD91732BDB08}" type="sibTrans" cxnId="{70413D18-AB33-4172-941B-2980306636A8}">
      <dgm:prSet/>
      <dgm:spPr/>
      <dgm:t>
        <a:bodyPr/>
        <a:lstStyle/>
        <a:p>
          <a:endParaRPr lang="ru-RU"/>
        </a:p>
      </dgm:t>
    </dgm:pt>
    <dgm:pt modelId="{D7128878-496E-458F-A6FE-690A1A4ADFB8}" type="pres">
      <dgm:prSet presAssocID="{4CA77092-9656-492C-89AC-235A4635C06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A658693-27E9-481B-9CBC-5058E96FF20C}" type="pres">
      <dgm:prSet presAssocID="{DEB560FC-73F6-442A-AA04-DC6835C38766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33E442-92B2-4568-BC5F-C289C67382E1}" type="pres">
      <dgm:prSet presAssocID="{E200828D-79F6-438C-8591-AABC74292832}" presName="sibTrans" presStyleLbl="sibTrans2D1" presStyleIdx="0" presStyleCnt="1"/>
      <dgm:spPr/>
      <dgm:t>
        <a:bodyPr/>
        <a:lstStyle/>
        <a:p>
          <a:endParaRPr lang="ru-RU"/>
        </a:p>
      </dgm:t>
    </dgm:pt>
    <dgm:pt modelId="{B2A5053F-8869-4D2F-AF9F-100F74621DCB}" type="pres">
      <dgm:prSet presAssocID="{E200828D-79F6-438C-8591-AABC74292832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5C3D5386-B2DA-4B63-B088-8275D07BA7C1}" type="pres">
      <dgm:prSet presAssocID="{1EEB3DA2-B789-4C3F-B675-9ED8DC59E751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F0FCE15-E9B0-468C-8DE7-BE639A4077E0}" type="presOf" srcId="{DEB560FC-73F6-442A-AA04-DC6835C38766}" destId="{6A658693-27E9-481B-9CBC-5058E96FF20C}" srcOrd="0" destOrd="0" presId="urn:microsoft.com/office/officeart/2005/8/layout/process1"/>
    <dgm:cxn modelId="{2307EA74-C8BE-4A6F-86E6-130E265DBC34}" type="presOf" srcId="{1EEB3DA2-B789-4C3F-B675-9ED8DC59E751}" destId="{5C3D5386-B2DA-4B63-B088-8275D07BA7C1}" srcOrd="0" destOrd="0" presId="urn:microsoft.com/office/officeart/2005/8/layout/process1"/>
    <dgm:cxn modelId="{5454EE75-B446-4CD7-9D70-DE1A4CF4FBA5}" type="presOf" srcId="{E200828D-79F6-438C-8591-AABC74292832}" destId="{B2A5053F-8869-4D2F-AF9F-100F74621DCB}" srcOrd="1" destOrd="0" presId="urn:microsoft.com/office/officeart/2005/8/layout/process1"/>
    <dgm:cxn modelId="{BEEE93BF-3B7E-48E6-81E8-19FEAEC32B7C}" type="presOf" srcId="{E200828D-79F6-438C-8591-AABC74292832}" destId="{2933E442-92B2-4568-BC5F-C289C67382E1}" srcOrd="0" destOrd="0" presId="urn:microsoft.com/office/officeart/2005/8/layout/process1"/>
    <dgm:cxn modelId="{2817F66E-8755-4809-830E-E9EA04DA583F}" type="presOf" srcId="{4CA77092-9656-492C-89AC-235A4635C06D}" destId="{D7128878-496E-458F-A6FE-690A1A4ADFB8}" srcOrd="0" destOrd="0" presId="urn:microsoft.com/office/officeart/2005/8/layout/process1"/>
    <dgm:cxn modelId="{B6A7BA98-A704-47AA-9C2C-31FF2A5DCF94}" srcId="{4CA77092-9656-492C-89AC-235A4635C06D}" destId="{DEB560FC-73F6-442A-AA04-DC6835C38766}" srcOrd="0" destOrd="0" parTransId="{B873DCA6-63BA-421B-8250-852D3F5B18FE}" sibTransId="{E200828D-79F6-438C-8591-AABC74292832}"/>
    <dgm:cxn modelId="{70413D18-AB33-4172-941B-2980306636A8}" srcId="{4CA77092-9656-492C-89AC-235A4635C06D}" destId="{1EEB3DA2-B789-4C3F-B675-9ED8DC59E751}" srcOrd="1" destOrd="0" parTransId="{853AE605-992C-4A07-BFE2-8526660B8754}" sibTransId="{5434C71D-9CC0-463C-9303-AD91732BDB08}"/>
    <dgm:cxn modelId="{346ED129-2967-444D-B7E2-1B5A45B445C8}" type="presParOf" srcId="{D7128878-496E-458F-A6FE-690A1A4ADFB8}" destId="{6A658693-27E9-481B-9CBC-5058E96FF20C}" srcOrd="0" destOrd="0" presId="urn:microsoft.com/office/officeart/2005/8/layout/process1"/>
    <dgm:cxn modelId="{06F5ECF0-D452-476F-AC7D-652157E47CDF}" type="presParOf" srcId="{D7128878-496E-458F-A6FE-690A1A4ADFB8}" destId="{2933E442-92B2-4568-BC5F-C289C67382E1}" srcOrd="1" destOrd="0" presId="urn:microsoft.com/office/officeart/2005/8/layout/process1"/>
    <dgm:cxn modelId="{28594A58-2883-4874-9C8D-90C62CCCBA58}" type="presParOf" srcId="{2933E442-92B2-4568-BC5F-C289C67382E1}" destId="{B2A5053F-8869-4D2F-AF9F-100F74621DCB}" srcOrd="0" destOrd="0" presId="urn:microsoft.com/office/officeart/2005/8/layout/process1"/>
    <dgm:cxn modelId="{E25CEE19-D817-4D54-98D2-D8CF978AA411}" type="presParOf" srcId="{D7128878-496E-458F-A6FE-690A1A4ADFB8}" destId="{5C3D5386-B2DA-4B63-B088-8275D07BA7C1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0B4D24C-3348-4AC4-8E79-B1F5438F5D70}">
      <dsp:nvSpPr>
        <dsp:cNvPr id="0" name=""/>
        <dsp:cNvSpPr/>
      </dsp:nvSpPr>
      <dsp:spPr>
        <a:xfrm rot="5400000">
          <a:off x="-104550" y="107334"/>
          <a:ext cx="697000" cy="487900"/>
        </a:xfrm>
        <a:prstGeom prst="chevron">
          <a:avLst/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>
              <a:latin typeface="Georgia" pitchFamily="18" charset="0"/>
            </a:rPr>
            <a:t>1</a:t>
          </a:r>
          <a:r>
            <a:rPr lang="ru-RU" sz="1800" b="1" kern="1200">
              <a:latin typeface="Georgia" pitchFamily="18" charset="0"/>
            </a:rPr>
            <a:t>2</a:t>
          </a:r>
          <a:endParaRPr lang="ru-RU" sz="1800" b="1" kern="1200" dirty="0">
            <a:latin typeface="Georgia" pitchFamily="18" charset="0"/>
          </a:endParaRPr>
        </a:p>
      </dsp:txBody>
      <dsp:txXfrm rot="5400000">
        <a:off x="-104550" y="107334"/>
        <a:ext cx="697000" cy="487900"/>
      </dsp:txXfrm>
    </dsp:sp>
    <dsp:sp modelId="{827C14D9-4B7A-4F36-9126-FFA1AEDF8AF6}">
      <dsp:nvSpPr>
        <dsp:cNvPr id="0" name=""/>
        <dsp:cNvSpPr/>
      </dsp:nvSpPr>
      <dsp:spPr>
        <a:xfrm rot="5400000">
          <a:off x="2053287" y="-1562603"/>
          <a:ext cx="453288" cy="358406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kern="1200" dirty="0">
              <a:latin typeface="Georgia" pitchFamily="18" charset="0"/>
            </a:rPr>
            <a:t>Университетов стран Европы, России и Иордании</a:t>
          </a:r>
        </a:p>
      </dsp:txBody>
      <dsp:txXfrm rot="5400000">
        <a:off x="2053287" y="-1562603"/>
        <a:ext cx="453288" cy="3584063"/>
      </dsp:txXfrm>
    </dsp:sp>
    <dsp:sp modelId="{43551A51-8DF1-43F5-A68B-C161C44F94F4}">
      <dsp:nvSpPr>
        <dsp:cNvPr id="0" name=""/>
        <dsp:cNvSpPr/>
      </dsp:nvSpPr>
      <dsp:spPr>
        <a:xfrm rot="5400000">
          <a:off x="-104550" y="642586"/>
          <a:ext cx="697000" cy="487900"/>
        </a:xfrm>
        <a:prstGeom prst="chevron">
          <a:avLst/>
        </a:prstGeom>
        <a:solidFill>
          <a:schemeClr val="accent5">
            <a:shade val="50000"/>
            <a:hueOff val="167129"/>
            <a:satOff val="4478"/>
            <a:lumOff val="19726"/>
            <a:alphaOff val="0"/>
          </a:schemeClr>
        </a:solidFill>
        <a:ln w="12700" cap="flat" cmpd="sng" algn="ctr">
          <a:solidFill>
            <a:schemeClr val="accent5">
              <a:shade val="50000"/>
              <a:hueOff val="167129"/>
              <a:satOff val="4478"/>
              <a:lumOff val="1972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>
              <a:latin typeface="Georgia" pitchFamily="18" charset="0"/>
            </a:rPr>
            <a:t>50</a:t>
          </a:r>
          <a:endParaRPr lang="ru-RU" sz="1800" b="1" kern="1200" dirty="0">
            <a:latin typeface="Georgia" pitchFamily="18" charset="0"/>
          </a:endParaRPr>
        </a:p>
      </dsp:txBody>
      <dsp:txXfrm rot="5400000">
        <a:off x="-104550" y="642586"/>
        <a:ext cx="697000" cy="487900"/>
      </dsp:txXfrm>
    </dsp:sp>
    <dsp:sp modelId="{446FEB83-0EA6-4CD7-9844-E507F4AC2B80}">
      <dsp:nvSpPr>
        <dsp:cNvPr id="0" name=""/>
        <dsp:cNvSpPr/>
      </dsp:nvSpPr>
      <dsp:spPr>
        <a:xfrm rot="5400000">
          <a:off x="2053407" y="-1027470"/>
          <a:ext cx="453050" cy="358406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50000"/>
              <a:hueOff val="167129"/>
              <a:satOff val="4478"/>
              <a:lumOff val="1972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kern="1200">
              <a:latin typeface="Georgia" pitchFamily="18" charset="0"/>
            </a:rPr>
            <a:t>Более 50 участников</a:t>
          </a:r>
          <a:endParaRPr lang="ru-RU" sz="1600" b="0" kern="1200" dirty="0">
            <a:latin typeface="Georgia" pitchFamily="18" charset="0"/>
          </a:endParaRPr>
        </a:p>
      </dsp:txBody>
      <dsp:txXfrm rot="5400000">
        <a:off x="2053407" y="-1027470"/>
        <a:ext cx="453050" cy="3584063"/>
      </dsp:txXfrm>
    </dsp:sp>
    <dsp:sp modelId="{B5240F19-0D66-4298-B23C-A722B898DDEA}">
      <dsp:nvSpPr>
        <dsp:cNvPr id="0" name=""/>
        <dsp:cNvSpPr/>
      </dsp:nvSpPr>
      <dsp:spPr>
        <a:xfrm rot="5400000">
          <a:off x="-104550" y="1177837"/>
          <a:ext cx="697000" cy="487900"/>
        </a:xfrm>
        <a:prstGeom prst="chevron">
          <a:avLst/>
        </a:prstGeom>
        <a:solidFill>
          <a:schemeClr val="accent5">
            <a:shade val="50000"/>
            <a:hueOff val="334258"/>
            <a:satOff val="8955"/>
            <a:lumOff val="39453"/>
            <a:alphaOff val="0"/>
          </a:schemeClr>
        </a:solidFill>
        <a:ln w="12700" cap="flat" cmpd="sng" algn="ctr">
          <a:solidFill>
            <a:schemeClr val="accent5">
              <a:shade val="50000"/>
              <a:hueOff val="334258"/>
              <a:satOff val="8955"/>
              <a:lumOff val="394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>
              <a:latin typeface="Georgia" pitchFamily="18" charset="0"/>
            </a:rPr>
            <a:t>8</a:t>
          </a:r>
          <a:endParaRPr lang="ru-RU" sz="1800" b="1" kern="1200" dirty="0">
            <a:latin typeface="Georgia" pitchFamily="18" charset="0"/>
          </a:endParaRPr>
        </a:p>
      </dsp:txBody>
      <dsp:txXfrm rot="5400000">
        <a:off x="-104550" y="1177837"/>
        <a:ext cx="697000" cy="487900"/>
      </dsp:txXfrm>
    </dsp:sp>
    <dsp:sp modelId="{CD0F7DDA-7097-4A95-A574-BC84CF9416E2}">
      <dsp:nvSpPr>
        <dsp:cNvPr id="0" name=""/>
        <dsp:cNvSpPr/>
      </dsp:nvSpPr>
      <dsp:spPr>
        <a:xfrm rot="5400000">
          <a:off x="2053407" y="-492219"/>
          <a:ext cx="453050" cy="358406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50000"/>
              <a:hueOff val="334258"/>
              <a:satOff val="8955"/>
              <a:lumOff val="394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kern="1200" dirty="0">
              <a:latin typeface="Georgia" pitchFamily="18" charset="0"/>
            </a:rPr>
            <a:t>Стран Европы, России, Иордании, Латинской Америки</a:t>
          </a:r>
        </a:p>
      </dsp:txBody>
      <dsp:txXfrm rot="5400000">
        <a:off x="2053407" y="-492219"/>
        <a:ext cx="453050" cy="3584063"/>
      </dsp:txXfrm>
    </dsp:sp>
    <dsp:sp modelId="{E54A5E54-A113-42ED-9D14-376786CC704D}">
      <dsp:nvSpPr>
        <dsp:cNvPr id="0" name=""/>
        <dsp:cNvSpPr/>
      </dsp:nvSpPr>
      <dsp:spPr>
        <a:xfrm rot="5400000">
          <a:off x="-104550" y="1713089"/>
          <a:ext cx="697000" cy="487900"/>
        </a:xfrm>
        <a:prstGeom prst="chevron">
          <a:avLst/>
        </a:prstGeom>
        <a:solidFill>
          <a:schemeClr val="accent5">
            <a:shade val="50000"/>
            <a:hueOff val="167129"/>
            <a:satOff val="4478"/>
            <a:lumOff val="19726"/>
            <a:alphaOff val="0"/>
          </a:schemeClr>
        </a:solidFill>
        <a:ln w="12700" cap="flat" cmpd="sng" algn="ctr">
          <a:solidFill>
            <a:schemeClr val="accent5">
              <a:shade val="50000"/>
              <a:hueOff val="167129"/>
              <a:satOff val="4478"/>
              <a:lumOff val="1972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>
              <a:latin typeface="Georgia" pitchFamily="18" charset="0"/>
            </a:rPr>
            <a:t>20</a:t>
          </a:r>
          <a:endParaRPr lang="ru-RU" sz="1800" b="1" kern="1200" dirty="0">
            <a:latin typeface="Georgia" pitchFamily="18" charset="0"/>
          </a:endParaRPr>
        </a:p>
      </dsp:txBody>
      <dsp:txXfrm rot="5400000">
        <a:off x="-104550" y="1713089"/>
        <a:ext cx="697000" cy="487900"/>
      </dsp:txXfrm>
    </dsp:sp>
    <dsp:sp modelId="{560DB982-7780-4CCC-BD7D-01FC8D3083CB}">
      <dsp:nvSpPr>
        <dsp:cNvPr id="0" name=""/>
        <dsp:cNvSpPr/>
      </dsp:nvSpPr>
      <dsp:spPr>
        <a:xfrm rot="5400000">
          <a:off x="2053407" y="43032"/>
          <a:ext cx="453050" cy="358406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50000"/>
              <a:hueOff val="167129"/>
              <a:satOff val="4478"/>
              <a:lumOff val="1972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kern="1200">
              <a:latin typeface="Georgia" pitchFamily="18" charset="0"/>
            </a:rPr>
            <a:t>Профессоров</a:t>
          </a:r>
          <a:endParaRPr lang="ru-RU" sz="1600" b="0" kern="1200" dirty="0">
            <a:latin typeface="Georgia" pitchFamily="18" charset="0"/>
          </a:endParaRPr>
        </a:p>
      </dsp:txBody>
      <dsp:txXfrm rot="5400000">
        <a:off x="2053407" y="43032"/>
        <a:ext cx="453050" cy="358406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A658693-27E9-481B-9CBC-5058E96FF20C}">
      <dsp:nvSpPr>
        <dsp:cNvPr id="0" name=""/>
        <dsp:cNvSpPr/>
      </dsp:nvSpPr>
      <dsp:spPr>
        <a:xfrm>
          <a:off x="725" y="48967"/>
          <a:ext cx="1547218" cy="11023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/>
            <a:t>Программа двойных дипломов (магистратура)</a:t>
          </a:r>
        </a:p>
      </dsp:txBody>
      <dsp:txXfrm>
        <a:off x="725" y="48967"/>
        <a:ext cx="1547218" cy="1102393"/>
      </dsp:txXfrm>
    </dsp:sp>
    <dsp:sp modelId="{2933E442-92B2-4568-BC5F-C289C67382E1}">
      <dsp:nvSpPr>
        <dsp:cNvPr id="0" name=""/>
        <dsp:cNvSpPr/>
      </dsp:nvSpPr>
      <dsp:spPr>
        <a:xfrm>
          <a:off x="1702666" y="408309"/>
          <a:ext cx="328010" cy="3837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1702666" y="408309"/>
        <a:ext cx="328010" cy="383710"/>
      </dsp:txXfrm>
    </dsp:sp>
    <dsp:sp modelId="{5C3D5386-B2DA-4B63-B088-8275D07BA7C1}">
      <dsp:nvSpPr>
        <dsp:cNvPr id="0" name=""/>
        <dsp:cNvSpPr/>
      </dsp:nvSpPr>
      <dsp:spPr>
        <a:xfrm>
          <a:off x="2166831" y="48967"/>
          <a:ext cx="1547218" cy="11023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/>
            <a:t>Программа двойной аспирантуры</a:t>
          </a:r>
        </a:p>
      </dsp:txBody>
      <dsp:txXfrm>
        <a:off x="2166831" y="48967"/>
        <a:ext cx="1547218" cy="11023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2EE4DF-F1CD-4F07-8520-5E819826A03C}" type="datetimeFigureOut">
              <a:rPr lang="ru-RU" smtClean="0"/>
              <a:pPr/>
              <a:t>17.06.2019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B3AB9F-9B26-4F3C-AD15-D705747B8E7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ЮУрГУ основан 2 ноября 1943 года как Челябинский механико-машиностроительный институт, 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 1997 года — Южно-Уральский государственный университет. 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3AB9F-9B26-4F3C-AD15-D705747B8E79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078933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3AB9F-9B26-4F3C-AD15-D705747B8E79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60050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3AB9F-9B26-4F3C-AD15-D705747B8E79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763284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3AB9F-9B26-4F3C-AD15-D705747B8E79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9021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3AB9F-9B26-4F3C-AD15-D705747B8E79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82073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Подготовка специалистов в сфере промышленного Интернета вещей при поддержке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Samsung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будет запущена в ЮУрГУ с сентября 2018 года. Студенты технических специальностей получат возможность пройти очное бесплатное обучение по востребованным технологиям. В процессе обучения будут использованы методические материалы и лабораторное оборудование, разработанное экспертами Исследовательского центра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Samsung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Практика студентов будет проходить на основе аппаратных комплексов для быстрого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прототипирования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IoT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-устройств с микрокомпьютерами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Samsung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ARTIK, сенсорами и модулями беспроводной связи.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Годовая программа «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IoT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Академии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Samsung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» построена на изучении реальных индустриальных кейсов по внедрению технологий Интернета вещей в первом семестре и создании прототипов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IoT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устройств во втором. Практическая работа является основой всего курса. В конце курса каждый студент представит свои разработки на конкурсе студенческих проектов, где они будут оценены экспертами компании.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3AB9F-9B26-4F3C-AD15-D705747B8E79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592549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3AB9F-9B26-4F3C-AD15-D705747B8E79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892940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3AB9F-9B26-4F3C-AD15-D705747B8E79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15918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3AB9F-9B26-4F3C-AD15-D705747B8E79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15918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3AB9F-9B26-4F3C-AD15-D705747B8E79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15918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3AB9F-9B26-4F3C-AD15-D705747B8E79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1591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Филиал в г. Златоусте</a:t>
            </a:r>
          </a:p>
          <a:p>
            <a:r>
              <a:rPr lang="ru-R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Филиал в г. Миассе</a:t>
            </a:r>
          </a:p>
          <a:p>
            <a:r>
              <a:rPr lang="ru-R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Филиал в г. Нижневартовске</a:t>
            </a:r>
          </a:p>
          <a:p>
            <a:r>
              <a:rPr lang="ru-R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Филиал в г. </a:t>
            </a:r>
            <a:r>
              <a:rPr lang="ru-RU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Сатке</a:t>
            </a:r>
            <a:endParaRPr lang="ru-RU" sz="1200" b="1" i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1200" b="1" i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ЮУрГУ реализуется 172 программы 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бакалавриата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126 программ магистратуры, 25 программ 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специалитета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24 направления подготовки аспирантов.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3AB9F-9B26-4F3C-AD15-D705747B8E79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087885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3AB9F-9B26-4F3C-AD15-D705747B8E79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15918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3AB9F-9B26-4F3C-AD15-D705747B8E79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1591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Южно-Уральский государственный университет впервые вошел в рейтинг лучших вузов мира по версии британской консалтинговой компании </a:t>
            </a:r>
            <a:r>
              <a:rPr lang="ru-RU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Quacquarelli</a:t>
            </a:r>
            <a:r>
              <a:rPr lang="ru-RU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Symonds</a:t>
            </a:r>
            <a:r>
              <a:rPr lang="ru-RU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(QS). </a:t>
            </a:r>
            <a:r>
              <a:rPr lang="ru-RU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Южно</a:t>
            </a:r>
            <a:r>
              <a:rPr lang="ru-RU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—Уральский государственный университет занял позицию между 800 и 1000 местами из тысячи крупнейших учебных заведений. QS </a:t>
            </a:r>
            <a:r>
              <a:rPr lang="ru-RU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World</a:t>
            </a:r>
            <a:r>
              <a:rPr lang="ru-RU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University</a:t>
            </a:r>
            <a:r>
              <a:rPr lang="ru-RU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Rankings</a:t>
            </a:r>
            <a:r>
              <a:rPr lang="ru-RU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— один из наиболее авторитетных университетских рейтингов, при составлении которого специалисты всесторонне оценивают работу высших учебных заведений.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3AB9F-9B26-4F3C-AD15-D705747B8E79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581416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ЮУрГУ организовано собственное производство современных средств обучения. Это более 4000 наименований учебно-производственных стендов, компьютерных имитаторов-тренажеров, информационных средств различных типов и модификаций по направлениям профессиональной подготовки университета.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ЮУрГУ развиты современные формы дистанционного обучения – 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e-learning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b-learning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??????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а также массовые дистанционные курсы в формате MOOС.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3AB9F-9B26-4F3C-AD15-D705747B8E79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159485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3AB9F-9B26-4F3C-AD15-D705747B8E79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504133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err="1" smtClean="0"/>
              <a:t>АиУ</a:t>
            </a:r>
            <a:r>
              <a:rPr lang="ru-RU" dirty="0" smtClean="0"/>
              <a:t>: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аппаратной реализации вычислительных средств, хорошо владеют программированием, а также алгоритмами управления, могут самостоятельно разрабатывать специализированные вычислительные комплексы для решения задач автоматизации управления.</a:t>
            </a:r>
            <a:r>
              <a:rPr lang="ru-RU" baseline="0" dirty="0" smtClean="0"/>
              <a:t> </a:t>
            </a:r>
          </a:p>
          <a:p>
            <a:r>
              <a:rPr lang="ru-RU" baseline="0" dirty="0" smtClean="0"/>
              <a:t>СП: ФИИТ: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разрабатывающих программное обеспечение и информационные системы, ПИ: разработке программного обеспечения на всех этапах жизненного цикла (от планирования и согласования с заказчиком до инсталляции и ввода в эксплуатацию),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ЭВМ постоянным использованием современной и перспективной компьютерной техники, компьютерных сетей, интеллектуальных технологий.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ИАОУ теоретических основ управления и компьютерных систем поддержки принятия решений, новых информационных технологий и современных средств программирования и аналитической обработки данных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ЗИ: обеспечивать защиту информации в ключевых системах информационной инфраструктуры на объектах особой государственной важности, которые подлежат защите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ИКТ: построения радиоэлектронных комплексов и систем аэрокосмического профиля, в которых решаются сложные задачи обмена информацией, обработки информации и сигналов, управления и контроля за объектами в реальных условиях.</a:t>
            </a:r>
          </a:p>
          <a:p>
            <a:r>
              <a:rPr lang="ru-RU" dirty="0" smtClean="0"/>
              <a:t>КИПР:</a:t>
            </a:r>
            <a:r>
              <a:rPr lang="ru-RU" baseline="0" dirty="0" smtClean="0"/>
              <a:t>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онструировать и организовывать производство радиоэлектронной аппаратуры военного и гражданского назначения на промышленных предприятиях,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ИНИТ: разрабатывать и эксплуатировать информационно-измерительные устройства и системы применительно к различным отраслям экономики.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САУ: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разрабатывать архитектуру, математические модели и алгоритмы цифрового управления, необходимые для функционирования вычислительных комплексов систем управления летательных аппаратов;</a:t>
            </a:r>
          </a:p>
          <a:p>
            <a:r>
              <a:rPr lang="ru-RU" dirty="0" smtClean="0"/>
              <a:t>ВМИВ:</a:t>
            </a:r>
            <a:r>
              <a:rPr lang="ru-RU" baseline="0" dirty="0" smtClean="0"/>
              <a:t>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современных методов искусственного интеллекта, применительно к широкому кругу актуальных задач анализа данных, представления и обработки знаний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3AB9F-9B26-4F3C-AD15-D705747B8E79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063638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3AB9F-9B26-4F3C-AD15-D705747B8E79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034364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3AB9F-9B26-4F3C-AD15-D705747B8E79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034364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3AB9F-9B26-4F3C-AD15-D705747B8E79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03436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41D1E39-66FD-4D1F-A0B2-5BE8573FAF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B32EC2DF-AB2A-4656-B913-04E5947CBB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0ADDD68-FFC4-43AB-B778-746ACF123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24BDA33-B446-44F9-B493-0FD06B057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057F00B-41AE-4257-BF43-27520BB70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BDB8C-06D5-4EBC-83B5-E996F8E704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56869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AF7C6EB-8B90-49B0-9AAA-A634CB02E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A2481B27-29F3-42DB-B6DA-51FE36E6E0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310E49B-CE2D-453A-8087-4EFBF0FA6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9BE092E-C014-4FC5-8198-988443DA6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1532B5D-BDDE-44D2-AB32-AC77FAA9A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BDB8C-06D5-4EBC-83B5-E996F8E704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44672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C5C980E8-ABB9-40CF-BE71-9CE4904AEE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2AED34F3-F92F-42BA-AE05-257F7021DA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B7980DF-A241-4B64-B097-219E7FB98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7D91C94-8C96-4C30-B4FC-1944184BF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272ACEA-4960-4622-BE92-358A3566E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BDB8C-06D5-4EBC-83B5-E996F8E704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07046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58D5137-9199-4112-9C0B-3C1E1A1C8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040" y="136524"/>
            <a:ext cx="8835298" cy="544513"/>
          </a:xfrm>
        </p:spPr>
        <p:txBody>
          <a:bodyPr>
            <a:normAutofit/>
          </a:bodyPr>
          <a:lstStyle>
            <a:lvl1pPr marL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800" i="0" kern="12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8976796-DC8C-47B3-AAF9-A8B25C009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544" y="922038"/>
            <a:ext cx="8818912" cy="485095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A5185DC-EC33-4EBC-9C1F-A2B403C3A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24056" y="6356351"/>
            <a:ext cx="2057400" cy="365125"/>
          </a:xfrm>
        </p:spPr>
        <p:txBody>
          <a:bodyPr/>
          <a:lstStyle>
            <a:lvl1pPr>
              <a:defRPr lang="ru-RU" sz="1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333BDB8C-06D5-4EBC-83B5-E996F8E704CB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5" name="Straight Connector 7">
            <a:extLst>
              <a:ext uri="{FF2B5EF4-FFF2-40B4-BE49-F238E27FC236}">
                <a16:creationId xmlns:a16="http://schemas.microsoft.com/office/drawing/2014/main" xmlns="" id="{71F1D24D-2082-4C38-8751-2B8244C1E8CC}"/>
              </a:ext>
            </a:extLst>
          </p:cNvPr>
          <p:cNvCxnSpPr/>
          <p:nvPr userDrawn="1"/>
        </p:nvCxnSpPr>
        <p:spPr>
          <a:xfrm>
            <a:off x="145662" y="743000"/>
            <a:ext cx="8852677" cy="10758"/>
          </a:xfrm>
          <a:prstGeom prst="line">
            <a:avLst/>
          </a:prstGeom>
          <a:ln w="19050">
            <a:solidFill>
              <a:srgbClr val="2647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0">
            <a:extLst>
              <a:ext uri="{FF2B5EF4-FFF2-40B4-BE49-F238E27FC236}">
                <a16:creationId xmlns:a16="http://schemas.microsoft.com/office/drawing/2014/main" xmlns="" id="{635ECBD2-DD59-4BE1-9AD8-8A3533378D21}"/>
              </a:ext>
            </a:extLst>
          </p:cNvPr>
          <p:cNvCxnSpPr/>
          <p:nvPr userDrawn="1"/>
        </p:nvCxnSpPr>
        <p:spPr>
          <a:xfrm>
            <a:off x="145662" y="6014946"/>
            <a:ext cx="8852677" cy="10758"/>
          </a:xfrm>
          <a:prstGeom prst="line">
            <a:avLst/>
          </a:prstGeom>
          <a:ln w="19050">
            <a:solidFill>
              <a:srgbClr val="2647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xmlns="" id="{164B50AD-4746-45FD-B907-419A15E19F0C}"/>
              </a:ext>
            </a:extLst>
          </p:cNvPr>
          <p:cNvGrpSpPr/>
          <p:nvPr userDrawn="1"/>
        </p:nvGrpSpPr>
        <p:grpSpPr>
          <a:xfrm>
            <a:off x="125065" y="6108410"/>
            <a:ext cx="6557682" cy="712777"/>
            <a:chOff x="125065" y="6108410"/>
            <a:chExt cx="6557682" cy="712777"/>
          </a:xfrm>
        </p:grpSpPr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xmlns="" id="{8E0B97CD-57F3-4987-8564-39F5294CA32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25065" y="6108410"/>
              <a:ext cx="1062559" cy="712777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98B01172-D700-4521-86F2-832AA1F9ABAE}"/>
                </a:ext>
              </a:extLst>
            </p:cNvPr>
            <p:cNvSpPr txBox="1"/>
            <p:nvPr userDrawn="1"/>
          </p:nvSpPr>
          <p:spPr>
            <a:xfrm>
              <a:off x="1338379" y="6130545"/>
              <a:ext cx="5344368" cy="6186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ru-RU" sz="950" b="1" spc="30" baseline="0" dirty="0">
                  <a:solidFill>
                    <a:srgbClr val="204194"/>
                  </a:solidFill>
                  <a:latin typeface="Roboto Slab" pitchFamily="2" charset="0"/>
                  <a:ea typeface="Roboto Slab" pitchFamily="2" charset="0"/>
                </a:rPr>
                <a:t>Южно-Уральский государственный университет</a:t>
              </a:r>
            </a:p>
            <a:p>
              <a:pPr>
                <a:lnSpc>
                  <a:spcPct val="120000"/>
                </a:lnSpc>
              </a:pPr>
              <a:r>
                <a:rPr lang="ru-RU" sz="950" spc="30" baseline="0" dirty="0">
                  <a:solidFill>
                    <a:srgbClr val="204194"/>
                  </a:solidFill>
                  <a:latin typeface="Roboto Slab" pitchFamily="2" charset="0"/>
                  <a:ea typeface="Roboto Slab" pitchFamily="2" charset="0"/>
                </a:rPr>
                <a:t>Национальный исследовательский университет</a:t>
              </a:r>
            </a:p>
            <a:p>
              <a:pPr>
                <a:lnSpc>
                  <a:spcPct val="120000"/>
                </a:lnSpc>
              </a:pPr>
              <a:r>
                <a:rPr lang="ru-RU" sz="950" spc="30" baseline="0" dirty="0">
                  <a:solidFill>
                    <a:srgbClr val="204194"/>
                  </a:solidFill>
                  <a:latin typeface="Roboto Slab" pitchFamily="2" charset="0"/>
                  <a:ea typeface="Roboto Slab" pitchFamily="2" charset="0"/>
                </a:rPr>
                <a:t>Высшая школа электроники и компьютерных наук</a:t>
              </a:r>
            </a:p>
          </p:txBody>
        </p:sp>
        <p:cxnSp>
          <p:nvCxnSpPr>
            <p:cNvPr id="21" name="Straight Connector 10">
              <a:extLst>
                <a:ext uri="{FF2B5EF4-FFF2-40B4-BE49-F238E27FC236}">
                  <a16:creationId xmlns:a16="http://schemas.microsoft.com/office/drawing/2014/main" xmlns="" id="{4394A4A8-2290-4086-A1D5-F5879F679B38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1294961" y="6111227"/>
              <a:ext cx="6739" cy="610249"/>
            </a:xfrm>
            <a:prstGeom prst="line">
              <a:avLst/>
            </a:prstGeom>
            <a:ln w="19050">
              <a:solidFill>
                <a:srgbClr val="26479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2082532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32353CA-26F6-4849-B40F-836D51170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688F858-29C7-4EC7-BFD2-49BCD0A8C7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CF62FE4-867A-477A-9094-64EBF88F2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F1710B4-7EC8-4953-A97E-95B610473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623DB16-EE5F-47E2-A97B-69246F73E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BDB8C-06D5-4EBC-83B5-E996F8E704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62573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32DCA77-AB5A-422E-A713-6835924BC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CE965F0-07F7-45E7-89D0-ACAA6DE246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98D4AC4C-1F32-445A-8F8C-06006A2202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321D920-A0C5-415C-A515-F327E78BC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4D84C79-6029-4F25-B4CA-BB822196F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85B555A-B23B-423F-96EF-F79904481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BDB8C-06D5-4EBC-83B5-E996F8E704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569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D03A0C9-B67A-4FE4-9C17-EB5AEDB32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993F634-2037-4E46-9CD3-45279CC373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5EB75842-FD4E-4F63-AE3A-01AFB1520D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D86AD325-6012-4ABB-92A7-E327E3D759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6ADECC53-1558-4D3B-88B2-F518D7D6F7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6EEB073F-F2C9-44DE-B2E5-B1D0B78E6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06DD1CC9-6C6F-4023-BFBF-2E811ACFC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99AC2D69-313F-4BFF-A732-86611B299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BDB8C-06D5-4EBC-83B5-E996F8E704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98218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53A726E-49C7-4410-88AD-A8932D92C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544" y="108248"/>
            <a:ext cx="8702056" cy="645511"/>
          </a:xfrm>
        </p:spPr>
        <p:txBody>
          <a:bodyPr>
            <a:normAutofit/>
          </a:bodyPr>
          <a:lstStyle>
            <a:lvl1pPr marL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800" i="0" kern="12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3A70C31C-3BBA-4771-A759-161051E97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07200" y="6384627"/>
            <a:ext cx="2057400" cy="365125"/>
          </a:xfrm>
        </p:spPr>
        <p:txBody>
          <a:bodyPr/>
          <a:lstStyle>
            <a:lvl1pPr>
              <a:defRPr lang="ru-RU" sz="1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333BDB8C-06D5-4EBC-83B5-E996F8E704C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xmlns="" id="{835E0979-7476-433D-9AD4-071B478AA0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544" y="908720"/>
            <a:ext cx="8702056" cy="5256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xmlns="" id="{2BF23E0D-991E-403E-9EED-D6A80E2A85F4}"/>
              </a:ext>
            </a:extLst>
          </p:cNvPr>
          <p:cNvGrpSpPr/>
          <p:nvPr userDrawn="1"/>
        </p:nvGrpSpPr>
        <p:grpSpPr>
          <a:xfrm>
            <a:off x="125065" y="6309321"/>
            <a:ext cx="4644809" cy="511862"/>
            <a:chOff x="125065" y="6053914"/>
            <a:chExt cx="6532157" cy="767273"/>
          </a:xfrm>
        </p:grpSpPr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xmlns="" id="{5BCE1C8B-8E09-4DB9-B95B-21A885ADB7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25065" y="6108410"/>
              <a:ext cx="1062559" cy="712777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510CC1FE-0F02-4AE2-8514-F100E68C52E6}"/>
                </a:ext>
              </a:extLst>
            </p:cNvPr>
            <p:cNvSpPr txBox="1"/>
            <p:nvPr userDrawn="1"/>
          </p:nvSpPr>
          <p:spPr>
            <a:xfrm>
              <a:off x="1312854" y="6053914"/>
              <a:ext cx="5344368" cy="767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ru-RU" sz="700" b="1" spc="30" baseline="0" dirty="0">
                  <a:solidFill>
                    <a:srgbClr val="204194"/>
                  </a:solidFill>
                  <a:latin typeface="Roboto Slab" pitchFamily="2" charset="0"/>
                  <a:ea typeface="Roboto Slab" pitchFamily="2" charset="0"/>
                </a:rPr>
                <a:t>Южно-Уральский государственный университет</a:t>
              </a:r>
            </a:p>
            <a:p>
              <a:pPr>
                <a:lnSpc>
                  <a:spcPct val="120000"/>
                </a:lnSpc>
              </a:pPr>
              <a:r>
                <a:rPr lang="ru-RU" sz="700" spc="30" baseline="0" dirty="0">
                  <a:solidFill>
                    <a:srgbClr val="204194"/>
                  </a:solidFill>
                  <a:latin typeface="Roboto Slab" pitchFamily="2" charset="0"/>
                  <a:ea typeface="Roboto Slab" pitchFamily="2" charset="0"/>
                </a:rPr>
                <a:t>Национальный исследовательский университет</a:t>
              </a:r>
            </a:p>
            <a:p>
              <a:pPr>
                <a:lnSpc>
                  <a:spcPct val="120000"/>
                </a:lnSpc>
              </a:pPr>
              <a:r>
                <a:rPr lang="ru-RU" sz="700" spc="30" baseline="0" dirty="0">
                  <a:solidFill>
                    <a:srgbClr val="204194"/>
                  </a:solidFill>
                  <a:latin typeface="Roboto Slab" pitchFamily="2" charset="0"/>
                  <a:ea typeface="Roboto Slab" pitchFamily="2" charset="0"/>
                </a:rPr>
                <a:t>Высшая школа электроники и компьютерных наук</a:t>
              </a:r>
            </a:p>
          </p:txBody>
        </p:sp>
        <p:cxnSp>
          <p:nvCxnSpPr>
            <p:cNvPr id="21" name="Straight Connector 10">
              <a:extLst>
                <a:ext uri="{FF2B5EF4-FFF2-40B4-BE49-F238E27FC236}">
                  <a16:creationId xmlns:a16="http://schemas.microsoft.com/office/drawing/2014/main" xmlns="" id="{06A7EB29-86F9-4302-AF78-7F137C9735B2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1294961" y="6111227"/>
              <a:ext cx="6739" cy="610249"/>
            </a:xfrm>
            <a:prstGeom prst="line">
              <a:avLst/>
            </a:prstGeom>
            <a:ln w="19050">
              <a:solidFill>
                <a:srgbClr val="26479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3829651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C66F0D88-3A28-474B-829D-16139D296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2717B57E-89A9-4F80-845F-F7E7C5ABC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85338FC2-2BAA-47A4-838B-1628387CF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BDB8C-06D5-4EBC-83B5-E996F8E704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85060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D45C64A-7CE3-462B-BEDD-B3A31C849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F0314CF-6F3F-439D-B916-06C9FBDB91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63FD1E8F-31EC-403E-A800-C2AF0EBEBE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F5CA6A3-5BFB-4528-A88F-9CDE33B04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FE93AA0-F6FF-408F-9D62-938DC7696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9C576C4-37CF-452E-8083-2F7F28BC7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BDB8C-06D5-4EBC-83B5-E996F8E704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58986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CBC5007-8E37-4D62-8DB0-BAF737A2B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24606027-647F-4429-9256-94D9785EFB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4241F98-E1A1-49EA-95F7-7D603B63E6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3624483-1A25-4F73-A60F-153B8EF7F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00FB1E4-8D44-43AB-B985-DC6CE27E6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5778EC1-BC8E-4D20-8809-DD5F93028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BDB8C-06D5-4EBC-83B5-E996F8E704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54031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A972619-468C-4DBC-B015-A132CD766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BF550EB-C820-4DBC-918B-DC03433EE8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8621DCA-C427-4C91-BFA8-4105E952E6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5AF4D14-CB08-4689-BE78-09EFA55F67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56D0CD3-338E-46D4-B6E9-0333333B35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3BDB8C-06D5-4EBC-83B5-E996F8E704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77613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png"/><Relationship Id="rId5" Type="http://schemas.openxmlformats.org/officeDocument/2006/relationships/image" Target="../media/image40.jpeg"/><Relationship Id="rId10" Type="http://schemas.openxmlformats.org/officeDocument/2006/relationships/image" Target="../media/image45.jpe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diagramColors" Target="../diagrams/colors2.xml"/><Relationship Id="rId18" Type="http://schemas.openxmlformats.org/officeDocument/2006/relationships/image" Target="../media/image51.jpeg"/><Relationship Id="rId3" Type="http://schemas.openxmlformats.org/officeDocument/2006/relationships/image" Target="../media/image46.jpeg"/><Relationship Id="rId7" Type="http://schemas.openxmlformats.org/officeDocument/2006/relationships/diagramQuickStyle" Target="../diagrams/quickStyle1.xml"/><Relationship Id="rId12" Type="http://schemas.openxmlformats.org/officeDocument/2006/relationships/diagramQuickStyle" Target="../diagrams/quickStyle2.xml"/><Relationship Id="rId17" Type="http://schemas.openxmlformats.org/officeDocument/2006/relationships/image" Target="../media/image50.jpe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11" Type="http://schemas.openxmlformats.org/officeDocument/2006/relationships/diagramLayout" Target="../diagrams/layout2.xml"/><Relationship Id="rId5" Type="http://schemas.openxmlformats.org/officeDocument/2006/relationships/diagramData" Target="../diagrams/data1.xml"/><Relationship Id="rId15" Type="http://schemas.openxmlformats.org/officeDocument/2006/relationships/image" Target="../media/image48.png"/><Relationship Id="rId10" Type="http://schemas.openxmlformats.org/officeDocument/2006/relationships/diagramData" Target="../diagrams/data2.xml"/><Relationship Id="rId4" Type="http://schemas.openxmlformats.org/officeDocument/2006/relationships/image" Target="../media/image47.jpeg"/><Relationship Id="rId9" Type="http://schemas.microsoft.com/office/2007/relationships/diagramDrawing" Target="../diagrams/drawing1.xml"/><Relationship Id="rId14" Type="http://schemas.microsoft.com/office/2007/relationships/diagramDrawing" Target="../diagrams/drawing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9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11" Type="http://schemas.openxmlformats.org/officeDocument/2006/relationships/image" Target="../media/image67.jpeg"/><Relationship Id="rId5" Type="http://schemas.openxmlformats.org/officeDocument/2006/relationships/image" Target="../media/image61.png"/><Relationship Id="rId10" Type="http://schemas.openxmlformats.org/officeDocument/2006/relationships/image" Target="../media/image66.png"/><Relationship Id="rId4" Type="http://schemas.openxmlformats.org/officeDocument/2006/relationships/image" Target="../media/image60.png"/><Relationship Id="rId9" Type="http://schemas.openxmlformats.org/officeDocument/2006/relationships/image" Target="../media/image65.gi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jpe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7951" y="0"/>
            <a:ext cx="9251951" cy="6908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107951" y="2996952"/>
            <a:ext cx="5681362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Добро пожаловать!</a:t>
            </a:r>
          </a:p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День </a:t>
            </a:r>
          </a:p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старшеклассника</a:t>
            </a:r>
          </a:p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В ЮУрГУ</a:t>
            </a:r>
            <a:endParaRPr lang="ru-RU" sz="4400" b="1" dirty="0">
              <a:solidFill>
                <a:schemeClr val="bg1"/>
              </a:solidFill>
              <a:latin typeface="Roboto Slab" pitchFamily="2" charset="0"/>
              <a:ea typeface="Roboto Slab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728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1130" y="1457037"/>
            <a:ext cx="1388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5A9E"/>
                </a:solidFill>
              </a:rPr>
              <a:t>Математика</a:t>
            </a:r>
          </a:p>
        </p:txBody>
      </p:sp>
      <p:pic>
        <p:nvPicPr>
          <p:cNvPr id="2052" name="Picture 4" descr="Image result for пиктограмма физи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98879" y="829279"/>
            <a:ext cx="756085" cy="756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0095" y="1294603"/>
            <a:ext cx="650289" cy="650289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348852" y="1022655"/>
            <a:ext cx="907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5A9E"/>
                </a:solidFill>
              </a:rPr>
              <a:t>Физика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36392" y="1641233"/>
            <a:ext cx="650289" cy="65028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89680" y="1261830"/>
            <a:ext cx="650289" cy="65028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320715" y="1436042"/>
            <a:ext cx="1479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5A9E"/>
                </a:solidFill>
              </a:rPr>
              <a:t>Русский язык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239733" y="1770600"/>
            <a:ext cx="1538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5A9E"/>
                </a:solidFill>
              </a:rPr>
              <a:t>Информатика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464" y="3083577"/>
            <a:ext cx="2837846" cy="1880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dirty="0"/>
              <a:t>Управление и приборостроение</a:t>
            </a:r>
          </a:p>
          <a:p>
            <a:pPr algn="ctr">
              <a:lnSpc>
                <a:spcPct val="70000"/>
              </a:lnSpc>
            </a:pPr>
            <a:endParaRPr lang="ru-RU" dirty="0"/>
          </a:p>
          <a:p>
            <a:pPr>
              <a:lnSpc>
                <a:spcPct val="70000"/>
              </a:lnSpc>
            </a:pPr>
            <a:r>
              <a:rPr lang="ru-RU" altLang="ru-RU" sz="1600" dirty="0">
                <a:solidFill>
                  <a:srgbClr val="005A9E"/>
                </a:solidFill>
              </a:rPr>
              <a:t>Приборостроение</a:t>
            </a:r>
          </a:p>
          <a:p>
            <a:pPr>
              <a:lnSpc>
                <a:spcPct val="70000"/>
              </a:lnSpc>
            </a:pPr>
            <a:endParaRPr lang="ru-RU" altLang="ru-RU" sz="1600" dirty="0">
              <a:solidFill>
                <a:srgbClr val="005A9E"/>
              </a:solidFill>
            </a:endParaRPr>
          </a:p>
          <a:p>
            <a:pPr>
              <a:lnSpc>
                <a:spcPct val="70000"/>
              </a:lnSpc>
            </a:pPr>
            <a:r>
              <a:rPr lang="ru-RU" altLang="ru-RU" sz="1600" dirty="0">
                <a:solidFill>
                  <a:srgbClr val="005A9E"/>
                </a:solidFill>
              </a:rPr>
              <a:t>Системы управления движением и навигация</a:t>
            </a:r>
          </a:p>
          <a:p>
            <a:pPr>
              <a:lnSpc>
                <a:spcPct val="70000"/>
              </a:lnSpc>
            </a:pPr>
            <a:endParaRPr lang="ru-RU" altLang="ru-RU" sz="1600" dirty="0">
              <a:solidFill>
                <a:srgbClr val="005A9E"/>
              </a:solidFill>
            </a:endParaRPr>
          </a:p>
          <a:p>
            <a:pPr>
              <a:lnSpc>
                <a:spcPct val="70000"/>
              </a:lnSpc>
            </a:pPr>
            <a:r>
              <a:rPr lang="ru-RU" altLang="ru-RU" sz="1600" dirty="0">
                <a:solidFill>
                  <a:srgbClr val="005A9E"/>
                </a:solidFill>
              </a:rPr>
              <a:t>Управление в технических системах</a:t>
            </a:r>
            <a:endParaRPr lang="ru-RU" altLang="ru-RU" dirty="0">
              <a:solidFill>
                <a:srgbClr val="005A9E"/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27615" y="733291"/>
            <a:ext cx="1809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5A9E"/>
                </a:solidFill>
              </a:rPr>
              <a:t>Сдать экзамены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496029" y="1381936"/>
            <a:ext cx="562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5A9E"/>
                </a:solidFill>
              </a:rPr>
              <a:t>или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624328" y="2239395"/>
            <a:ext cx="2417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5A9E"/>
                </a:solidFill>
              </a:rPr>
              <a:t>Выбрать направление</a:t>
            </a:r>
          </a:p>
        </p:txBody>
      </p:sp>
      <p:cxnSp>
        <p:nvCxnSpPr>
          <p:cNvPr id="27" name="Прямая соединительная линия 26"/>
          <p:cNvCxnSpPr>
            <a:cxnSpLocks/>
          </p:cNvCxnSpPr>
          <p:nvPr/>
        </p:nvCxnSpPr>
        <p:spPr>
          <a:xfrm>
            <a:off x="107504" y="3936458"/>
            <a:ext cx="2664296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373923" y="5554080"/>
            <a:ext cx="2447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005A9E"/>
                </a:solidFill>
              </a:rPr>
              <a:t>Стать студентом!</a:t>
            </a:r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67D11BC7-55FD-4AE4-8E46-1E4DAFB18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Roboto Slab" pitchFamily="2" charset="0"/>
                <a:ea typeface="Roboto Slab" pitchFamily="2" charset="0"/>
              </a:rPr>
              <a:t>Как стать частью ВШ ЭКН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9BD1D573-A222-45CE-8D96-6D605E2FE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BDB8C-06D5-4EBC-83B5-E996F8E704CB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E938D993-0374-4BE0-8F7F-7EB90724A8D4}"/>
              </a:ext>
            </a:extLst>
          </p:cNvPr>
          <p:cNvSpPr txBox="1"/>
          <p:nvPr/>
        </p:nvSpPr>
        <p:spPr>
          <a:xfrm>
            <a:off x="2439995" y="2737527"/>
            <a:ext cx="907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5A9E"/>
                </a:solidFill>
              </a:rPr>
              <a:t>Физика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177EFFAC-CEC0-4864-B869-BE3DA321FB79}"/>
              </a:ext>
            </a:extLst>
          </p:cNvPr>
          <p:cNvSpPr txBox="1"/>
          <p:nvPr/>
        </p:nvSpPr>
        <p:spPr>
          <a:xfrm>
            <a:off x="2843808" y="3164721"/>
            <a:ext cx="2898787" cy="1848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dirty="0"/>
              <a:t>Радиоэлектроника</a:t>
            </a:r>
          </a:p>
          <a:p>
            <a:pPr>
              <a:lnSpc>
                <a:spcPct val="70000"/>
              </a:lnSpc>
            </a:pPr>
            <a:endParaRPr lang="ru-RU" sz="1600" dirty="0">
              <a:solidFill>
                <a:srgbClr val="005A9E"/>
              </a:solidFill>
            </a:endParaRPr>
          </a:p>
          <a:p>
            <a:pPr>
              <a:lnSpc>
                <a:spcPct val="70000"/>
              </a:lnSpc>
            </a:pPr>
            <a:r>
              <a:rPr lang="ru-RU" sz="1600" dirty="0">
                <a:solidFill>
                  <a:srgbClr val="005A9E"/>
                </a:solidFill>
              </a:rPr>
              <a:t>Инфокоммуникационные технологии и системы связи</a:t>
            </a:r>
          </a:p>
          <a:p>
            <a:pPr>
              <a:lnSpc>
                <a:spcPct val="70000"/>
              </a:lnSpc>
            </a:pPr>
            <a:endParaRPr lang="ru-RU" sz="1600" dirty="0">
              <a:solidFill>
                <a:srgbClr val="005A9E"/>
              </a:solidFill>
            </a:endParaRPr>
          </a:p>
          <a:p>
            <a:pPr>
              <a:lnSpc>
                <a:spcPct val="70000"/>
              </a:lnSpc>
            </a:pPr>
            <a:r>
              <a:rPr lang="ru-RU" sz="1600" dirty="0">
                <a:solidFill>
                  <a:srgbClr val="005A9E"/>
                </a:solidFill>
              </a:rPr>
              <a:t>Конструирование и технология электронных средств</a:t>
            </a:r>
          </a:p>
          <a:p>
            <a:pPr>
              <a:lnSpc>
                <a:spcPct val="70000"/>
              </a:lnSpc>
            </a:pPr>
            <a:endParaRPr lang="ru-RU" sz="1600" dirty="0">
              <a:solidFill>
                <a:srgbClr val="005A9E"/>
              </a:solidFill>
            </a:endParaRPr>
          </a:p>
          <a:p>
            <a:pPr>
              <a:lnSpc>
                <a:spcPct val="70000"/>
              </a:lnSpc>
            </a:pPr>
            <a:r>
              <a:rPr lang="ru-RU" sz="1600" dirty="0">
                <a:solidFill>
                  <a:srgbClr val="005A9E"/>
                </a:solidFill>
              </a:rPr>
              <a:t>Радиоэлектронные системы и комплексы</a:t>
            </a:r>
            <a:endParaRPr lang="ru-RU" altLang="ru-RU" sz="1600" dirty="0">
              <a:solidFill>
                <a:srgbClr val="005A9E"/>
              </a:solidFill>
            </a:endParaRPr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xmlns="" id="{715EB149-4DCB-4DAE-8E1E-5D4E7C79990F}"/>
              </a:ext>
            </a:extLst>
          </p:cNvPr>
          <p:cNvCxnSpPr>
            <a:cxnSpLocks/>
          </p:cNvCxnSpPr>
          <p:nvPr/>
        </p:nvCxnSpPr>
        <p:spPr>
          <a:xfrm>
            <a:off x="107504" y="4459502"/>
            <a:ext cx="2664296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xmlns="" id="{45A899CD-7A2C-4505-8967-6BC2271D9399}"/>
              </a:ext>
            </a:extLst>
          </p:cNvPr>
          <p:cNvCxnSpPr>
            <a:cxnSpLocks/>
          </p:cNvCxnSpPr>
          <p:nvPr/>
        </p:nvCxnSpPr>
        <p:spPr>
          <a:xfrm>
            <a:off x="2905107" y="3936458"/>
            <a:ext cx="2664296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xmlns="" id="{1BA72B34-1F3C-4C6B-80CA-646196337033}"/>
              </a:ext>
            </a:extLst>
          </p:cNvPr>
          <p:cNvCxnSpPr>
            <a:cxnSpLocks/>
          </p:cNvCxnSpPr>
          <p:nvPr/>
        </p:nvCxnSpPr>
        <p:spPr>
          <a:xfrm>
            <a:off x="2905107" y="4459502"/>
            <a:ext cx="2664296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7CF7FF38-4925-4168-9AB9-B8AC9ECDC81A}"/>
              </a:ext>
            </a:extLst>
          </p:cNvPr>
          <p:cNvSpPr txBox="1"/>
          <p:nvPr/>
        </p:nvSpPr>
        <p:spPr>
          <a:xfrm>
            <a:off x="6065701" y="3141197"/>
            <a:ext cx="2898787" cy="2376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dirty="0"/>
              <a:t>Компьютерные науки</a:t>
            </a:r>
          </a:p>
          <a:p>
            <a:pPr algn="ctr">
              <a:lnSpc>
                <a:spcPct val="70000"/>
              </a:lnSpc>
            </a:pPr>
            <a:endParaRPr lang="ru-RU" dirty="0"/>
          </a:p>
          <a:p>
            <a:pPr>
              <a:lnSpc>
                <a:spcPct val="70000"/>
              </a:lnSpc>
            </a:pPr>
            <a:r>
              <a:rPr lang="ru-RU" sz="1600" dirty="0">
                <a:solidFill>
                  <a:srgbClr val="005A9E"/>
                </a:solidFill>
              </a:rPr>
              <a:t>Информатика и вычислительная техника</a:t>
            </a:r>
          </a:p>
          <a:p>
            <a:pPr>
              <a:lnSpc>
                <a:spcPct val="70000"/>
              </a:lnSpc>
            </a:pPr>
            <a:endParaRPr lang="ru-RU" sz="1600" dirty="0">
              <a:solidFill>
                <a:srgbClr val="005A9E"/>
              </a:solidFill>
            </a:endParaRPr>
          </a:p>
          <a:p>
            <a:pPr>
              <a:lnSpc>
                <a:spcPct val="70000"/>
              </a:lnSpc>
            </a:pPr>
            <a:r>
              <a:rPr lang="ru-RU" sz="1600" dirty="0">
                <a:solidFill>
                  <a:srgbClr val="005A9E"/>
                </a:solidFill>
              </a:rPr>
              <a:t>Информационная безопасность</a:t>
            </a:r>
          </a:p>
          <a:p>
            <a:pPr>
              <a:lnSpc>
                <a:spcPct val="70000"/>
              </a:lnSpc>
            </a:pPr>
            <a:endParaRPr lang="ru-RU" sz="1600" dirty="0">
              <a:solidFill>
                <a:srgbClr val="005A9E"/>
              </a:solidFill>
            </a:endParaRPr>
          </a:p>
          <a:p>
            <a:pPr>
              <a:lnSpc>
                <a:spcPct val="70000"/>
              </a:lnSpc>
            </a:pPr>
            <a:r>
              <a:rPr lang="ru-RU" sz="1600" dirty="0">
                <a:solidFill>
                  <a:srgbClr val="005A9E"/>
                </a:solidFill>
              </a:rPr>
              <a:t>Программная инженерия</a:t>
            </a:r>
          </a:p>
          <a:p>
            <a:pPr>
              <a:lnSpc>
                <a:spcPct val="70000"/>
              </a:lnSpc>
            </a:pPr>
            <a:endParaRPr lang="ru-RU" sz="1600" dirty="0">
              <a:solidFill>
                <a:srgbClr val="005A9E"/>
              </a:solidFill>
            </a:endParaRPr>
          </a:p>
          <a:p>
            <a:pPr>
              <a:lnSpc>
                <a:spcPct val="70000"/>
              </a:lnSpc>
            </a:pPr>
            <a:r>
              <a:rPr lang="ru-RU" sz="1600" dirty="0">
                <a:solidFill>
                  <a:srgbClr val="005A9E"/>
                </a:solidFill>
              </a:rPr>
              <a:t>Фундаментальная информатика и информационные технологии</a:t>
            </a:r>
            <a:endParaRPr lang="ru-RU" altLang="ru-RU" sz="1600" dirty="0">
              <a:solidFill>
                <a:srgbClr val="005A9E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D7AF072F-5451-4CDB-ABB1-82348943D8D2}"/>
              </a:ext>
            </a:extLst>
          </p:cNvPr>
          <p:cNvSpPr txBox="1"/>
          <p:nvPr/>
        </p:nvSpPr>
        <p:spPr>
          <a:xfrm>
            <a:off x="6726876" y="2776353"/>
            <a:ext cx="1538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5A9E"/>
                </a:solidFill>
              </a:rPr>
              <a:t>Информатика</a:t>
            </a:r>
          </a:p>
        </p:txBody>
      </p:sp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xmlns="" id="{21D197C2-95D1-453E-87B9-C114C789EC95}"/>
              </a:ext>
            </a:extLst>
          </p:cNvPr>
          <p:cNvCxnSpPr>
            <a:cxnSpLocks/>
          </p:cNvCxnSpPr>
          <p:nvPr/>
        </p:nvCxnSpPr>
        <p:spPr>
          <a:xfrm>
            <a:off x="6127948" y="3914707"/>
            <a:ext cx="2664296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>
            <a:extLst>
              <a:ext uri="{FF2B5EF4-FFF2-40B4-BE49-F238E27FC236}">
                <a16:creationId xmlns:a16="http://schemas.microsoft.com/office/drawing/2014/main" xmlns="" id="{19B134CB-F24B-45CA-B404-765E8B507028}"/>
              </a:ext>
            </a:extLst>
          </p:cNvPr>
          <p:cNvCxnSpPr>
            <a:cxnSpLocks/>
          </p:cNvCxnSpPr>
          <p:nvPr/>
        </p:nvCxnSpPr>
        <p:spPr>
          <a:xfrm>
            <a:off x="6127948" y="4437751"/>
            <a:ext cx="2664296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xmlns="" id="{5456A488-E1B6-4067-80FC-FA765D5278B0}"/>
              </a:ext>
            </a:extLst>
          </p:cNvPr>
          <p:cNvCxnSpPr>
            <a:cxnSpLocks/>
          </p:cNvCxnSpPr>
          <p:nvPr/>
        </p:nvCxnSpPr>
        <p:spPr>
          <a:xfrm>
            <a:off x="6127948" y="4850811"/>
            <a:ext cx="2664296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xmlns="" id="{587E9E78-57CC-43FA-8182-60A1CFD25071}"/>
              </a:ext>
            </a:extLst>
          </p:cNvPr>
          <p:cNvSpPr/>
          <p:nvPr/>
        </p:nvSpPr>
        <p:spPr>
          <a:xfrm>
            <a:off x="44465" y="2772365"/>
            <a:ext cx="5637190" cy="2791032"/>
          </a:xfrm>
          <a:prstGeom prst="roundRect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: скругленные углы 43">
            <a:extLst>
              <a:ext uri="{FF2B5EF4-FFF2-40B4-BE49-F238E27FC236}">
                <a16:creationId xmlns:a16="http://schemas.microsoft.com/office/drawing/2014/main" xmlns="" id="{A5F18A88-EE16-4E04-959E-C53E8710EDCE}"/>
              </a:ext>
            </a:extLst>
          </p:cNvPr>
          <p:cNvSpPr/>
          <p:nvPr/>
        </p:nvSpPr>
        <p:spPr>
          <a:xfrm>
            <a:off x="5945052" y="2777233"/>
            <a:ext cx="3036405" cy="2818937"/>
          </a:xfrm>
          <a:prstGeom prst="roundRect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6230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Roboto Slab" pitchFamily="2" charset="0"/>
                <a:ea typeface="Roboto Slab" pitchFamily="2" charset="0"/>
              </a:rPr>
              <a:t>Дополнительные баллы</a:t>
            </a:r>
            <a:endParaRPr lang="ru-RU" dirty="0"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5088" y="1142984"/>
            <a:ext cx="8818912" cy="4850953"/>
          </a:xfrm>
        </p:spPr>
        <p:txBody>
          <a:bodyPr>
            <a:normAutofit/>
          </a:bodyPr>
          <a:lstStyle/>
          <a:p>
            <a:r>
              <a:rPr lang="ru-RU" sz="2800" b="1" dirty="0"/>
              <a:t>10 баллов </a:t>
            </a:r>
            <a:r>
              <a:rPr lang="ru-RU" sz="2800" dirty="0" smtClean="0"/>
              <a:t>– наличие </a:t>
            </a:r>
            <a:r>
              <a:rPr lang="ru-RU" sz="2800" dirty="0"/>
              <a:t>золотого знака отличия Всероссийского физкультурно-спортивного комплекса «Готов к труду и обороне» (ГТО) и удостоверения к нему установленного </a:t>
            </a:r>
            <a:r>
              <a:rPr lang="ru-RU" sz="2800" dirty="0" smtClean="0"/>
              <a:t>образца</a:t>
            </a:r>
            <a:endParaRPr lang="ru-RU" sz="2800" dirty="0"/>
          </a:p>
          <a:p>
            <a:r>
              <a:rPr lang="ru-RU" sz="2800" b="1" dirty="0" smtClean="0"/>
              <a:t>10 </a:t>
            </a:r>
            <a:r>
              <a:rPr lang="ru-RU" sz="2800" b="1" dirty="0"/>
              <a:t>баллов </a:t>
            </a:r>
            <a:r>
              <a:rPr lang="ru-RU" sz="2800" dirty="0"/>
              <a:t>– наличие </a:t>
            </a:r>
            <a:r>
              <a:rPr lang="ru-RU" sz="2800" dirty="0" smtClean="0"/>
              <a:t>золотой или серебряной медали</a:t>
            </a:r>
            <a:endParaRPr lang="ru-RU" sz="2800" dirty="0"/>
          </a:p>
          <a:p>
            <a:r>
              <a:rPr lang="ru-RU" sz="2800" b="1" dirty="0" smtClean="0"/>
              <a:t>10 </a:t>
            </a:r>
            <a:r>
              <a:rPr lang="ru-RU" sz="2800" b="1" dirty="0"/>
              <a:t>баллов </a:t>
            </a:r>
            <a:r>
              <a:rPr lang="ru-RU" sz="2800" dirty="0"/>
              <a:t>– наличие диплома о среднем профессиональном образовании с отличием;</a:t>
            </a:r>
          </a:p>
          <a:p>
            <a:r>
              <a:rPr lang="ru-RU" sz="2800" b="1" dirty="0" smtClean="0"/>
              <a:t>3 </a:t>
            </a:r>
            <a:r>
              <a:rPr lang="ru-RU" sz="2800" b="1" dirty="0"/>
              <a:t>балла </a:t>
            </a:r>
            <a:r>
              <a:rPr lang="ru-RU" sz="2800" dirty="0"/>
              <a:t>– осуществление волонтерской (добровольческой) </a:t>
            </a:r>
            <a:r>
              <a:rPr lang="ru-RU" sz="2800" dirty="0" smtClean="0"/>
              <a:t>деятельности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BDB8C-06D5-4EBC-83B5-E996F8E704CB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3275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67D11BC7-55FD-4AE4-8E46-1E4DAFB18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+mn-lt"/>
              </a:rPr>
              <a:t>Данные по приему 2018 года. </a:t>
            </a:r>
            <a:r>
              <a:rPr lang="ru-RU" dirty="0" err="1" smtClean="0">
                <a:latin typeface="+mn-lt"/>
              </a:rPr>
              <a:t>Бакалавриат</a:t>
            </a:r>
            <a:endParaRPr lang="ru-RU" dirty="0">
              <a:latin typeface="+mn-lt"/>
              <a:ea typeface="Roboto Slab" pitchFamily="2" charset="0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9BD1D573-A222-45CE-8D96-6D605E2FE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BDB8C-06D5-4EBC-83B5-E996F8E704CB}" type="slidenum">
              <a:rPr lang="ru-RU" smtClean="0"/>
              <a:pPr/>
              <a:t>12</a:t>
            </a:fld>
            <a:endParaRPr lang="ru-RU"/>
          </a:p>
        </p:txBody>
      </p:sp>
      <p:graphicFrame>
        <p:nvGraphicFramePr>
          <p:cNvPr id="7" name="Содержимое 5">
            <a:extLst/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911486225"/>
              </p:ext>
            </p:extLst>
          </p:nvPr>
        </p:nvGraphicFramePr>
        <p:xfrm>
          <a:off x="611560" y="651059"/>
          <a:ext cx="8282064" cy="53816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7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2593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9835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845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Направление</a:t>
                      </a:r>
                    </a:p>
                  </a:txBody>
                  <a:tcPr marL="9925" marR="9925" marT="9523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План, бюджет</a:t>
                      </a:r>
                      <a:endParaRPr lang="ru-RU" sz="2000" dirty="0"/>
                    </a:p>
                  </a:txBody>
                  <a:tcPr marL="9925" marR="9925" marT="9523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kern="1200" dirty="0">
                          <a:solidFill>
                            <a:schemeClr val="bg1"/>
                          </a:solidFill>
                          <a:latin typeface="Times New Roman"/>
                          <a:ea typeface="+mn-ea"/>
                          <a:cs typeface="+mn-cs"/>
                        </a:rPr>
                        <a:t>Проходной </a:t>
                      </a:r>
                      <a:r>
                        <a:rPr lang="ru-RU" sz="2000" b="1" i="0" u="none" strike="noStrike" kern="1200" dirty="0" smtClean="0">
                          <a:solidFill>
                            <a:schemeClr val="bg1"/>
                          </a:solidFill>
                          <a:latin typeface="Times New Roman"/>
                          <a:ea typeface="+mn-ea"/>
                          <a:cs typeface="+mn-cs"/>
                        </a:rPr>
                        <a:t>балл, бюджет</a:t>
                      </a:r>
                      <a:endParaRPr lang="ru-RU" sz="2000" b="1" i="0" u="none" strike="noStrike" kern="1200" dirty="0">
                        <a:solidFill>
                          <a:schemeClr val="bg1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925" marR="9925" marT="9523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6753">
                <a:tc>
                  <a:txBody>
                    <a:bodyPr/>
                    <a:lstStyle/>
                    <a:p>
                      <a:pPr algn="ctr" fontAlgn="t"/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925" marR="9925" marT="9523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2000" b="1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201</a:t>
                      </a:r>
                      <a:r>
                        <a:rPr kumimoji="0" lang="en-US" sz="2000" b="1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9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925" marR="9925" marT="9523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0" lang="ru-RU" sz="2000" b="1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2018</a:t>
                      </a:r>
                      <a:endParaRPr kumimoji="0" lang="ru-RU" sz="2000" b="1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925" marR="9925" marT="9523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8451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02</a:t>
                      </a:r>
                      <a:r>
                        <a:rPr lang="ru-RU" sz="1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</a:t>
                      </a:r>
                      <a:r>
                        <a:rPr lang="en-US" sz="1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03</a:t>
                      </a:r>
                      <a:r>
                        <a:rPr lang="ru-RU" sz="1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</a:t>
                      </a:r>
                      <a:r>
                        <a:rPr lang="en-US" sz="19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02</a:t>
                      </a:r>
                      <a:r>
                        <a:rPr lang="ru-RU" sz="19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Фундаментальная</a:t>
                      </a:r>
                      <a:r>
                        <a:rPr lang="ru-RU" sz="19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информатика и информационные технологии</a:t>
                      </a:r>
                      <a:endParaRPr lang="ru-RU" sz="19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925" marR="9925" marT="9523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</a:t>
                      </a:r>
                      <a:endParaRPr lang="ru-RU" sz="19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925" marR="9925" marT="9523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246</a:t>
                      </a:r>
                      <a:endParaRPr lang="ru-RU" sz="19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925" marR="9925" marT="9523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8451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9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09.03.04 </a:t>
                      </a:r>
                      <a:endParaRPr lang="ru-RU" sz="19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fontAlgn="t"/>
                      <a:r>
                        <a:rPr lang="ru-RU" sz="19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Программная</a:t>
                      </a:r>
                      <a:r>
                        <a:rPr lang="ru-RU" sz="19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инженерия</a:t>
                      </a:r>
                      <a:endParaRPr lang="ru-RU" sz="1900" b="1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925" marR="9925" marT="9523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40</a:t>
                      </a:r>
                      <a:endParaRPr lang="ru-RU" sz="19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925" marR="9925" marT="9523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227</a:t>
                      </a:r>
                      <a:endParaRPr lang="ru-RU" sz="19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925" marR="9925" marT="9523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8451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10.03.01</a:t>
                      </a:r>
                      <a:r>
                        <a:rPr lang="ru-RU" sz="1900" b="1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ru-RU" sz="1900" b="1" i="0" u="none" strike="noStrike" baseline="0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fontAlgn="t"/>
                      <a:r>
                        <a:rPr lang="ru-RU" sz="19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Информационная</a:t>
                      </a:r>
                      <a:r>
                        <a:rPr lang="ru-RU" sz="19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безопасность</a:t>
                      </a:r>
                      <a:endParaRPr lang="ru-RU" sz="19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925" marR="9925" marT="9523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25</a:t>
                      </a:r>
                      <a:endParaRPr lang="ru-RU" sz="19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925" marR="9925" marT="9523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208</a:t>
                      </a:r>
                      <a:endParaRPr lang="ru-RU" sz="19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925" marR="9925" marT="9523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8451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09.03.01 </a:t>
                      </a:r>
                      <a:r>
                        <a:rPr lang="ru-RU" sz="19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Информатика</a:t>
                      </a:r>
                      <a:r>
                        <a:rPr lang="ru-RU" sz="19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и вычислительная техника</a:t>
                      </a:r>
                      <a:endParaRPr lang="ru-RU" sz="19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925" marR="9925" marT="9523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  <a:r>
                        <a:rPr lang="ru-RU" sz="19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9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925" marR="9925" marT="9523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199</a:t>
                      </a:r>
                      <a:endParaRPr lang="ru-RU" sz="19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925" marR="9925" marT="9523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84515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b="1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11.03.02 </a:t>
                      </a:r>
                      <a:r>
                        <a:rPr lang="ru-RU" sz="1900" b="1" i="0" u="none" strike="noStrike" kern="1200" dirty="0" err="1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Инфокоммуникационные</a:t>
                      </a:r>
                      <a:r>
                        <a:rPr lang="ru-RU" sz="1900" b="1" i="0" u="none" strike="noStrike" kern="120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 технологии и системы связи</a:t>
                      </a:r>
                      <a:endParaRPr lang="ru-RU" sz="1900" b="1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926" marR="9926" marT="9523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900" b="1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30</a:t>
                      </a:r>
                      <a:endParaRPr lang="ru-RU" sz="1900" b="1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28575" marR="28575" marT="19048" marB="19048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900" b="1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164</a:t>
                      </a:r>
                      <a:endParaRPr lang="ru-RU" sz="1900" b="1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926" marR="9926" marT="9523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84515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b="1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11.03.03 </a:t>
                      </a:r>
                      <a:r>
                        <a:rPr lang="ru-RU" sz="1900" b="1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Конструирование</a:t>
                      </a:r>
                      <a:r>
                        <a:rPr lang="ru-RU" sz="1900" b="1" i="0" u="none" strike="noStrike" kern="120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 и технология электронных средств </a:t>
                      </a:r>
                      <a:endParaRPr lang="ru-RU" sz="1900" b="1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926" marR="9926" marT="9523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900" b="1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30</a:t>
                      </a:r>
                      <a:endParaRPr lang="ru-RU" sz="1900" b="1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28575" marR="28575" marT="19048" marB="19048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900" b="1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130</a:t>
                      </a:r>
                      <a:endParaRPr lang="ru-RU" sz="1900" b="1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926" marR="9926" marT="9523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25352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b="1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12.03.01 </a:t>
                      </a:r>
                      <a:r>
                        <a:rPr lang="ru-RU" sz="1900" b="1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Приборостроение</a:t>
                      </a:r>
                      <a:endParaRPr lang="ru-RU" sz="1900" b="1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926" marR="9926" marT="9523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900" b="1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4</a:t>
                      </a:r>
                      <a:r>
                        <a:rPr lang="en-US" sz="1900" b="1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2</a:t>
                      </a:r>
                      <a:endParaRPr lang="ru-RU" sz="1900" b="1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28575" marR="28575" marT="19048" marB="19048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900" b="1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147</a:t>
                      </a:r>
                      <a:endParaRPr lang="ru-RU" sz="1900" b="1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926" marR="9926" marT="9523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584515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1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15</a:t>
                      </a:r>
                      <a:r>
                        <a:rPr lang="ru-RU" sz="1900" b="1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.03.04</a:t>
                      </a:r>
                      <a:r>
                        <a:rPr lang="en-US" sz="1900" b="1" i="0" u="none" strike="noStrike" kern="120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900" b="1" i="0" u="none" strike="noStrike" kern="120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Автоматизация технологических процессов и производств</a:t>
                      </a:r>
                      <a:endParaRPr lang="ru-RU" sz="1900" b="1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926" marR="9926" marT="9523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900" b="1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900" b="1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4</a:t>
                      </a:r>
                      <a:endParaRPr lang="ru-RU" sz="1900" b="1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28575" marR="28575" marT="19048" marB="19048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b="1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164</a:t>
                      </a:r>
                      <a:endParaRPr lang="ru-RU" sz="1900" b="1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925" marR="9925" marT="9523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96230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67D11BC7-55FD-4AE4-8E46-1E4DAFB18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+mn-lt"/>
              </a:rPr>
              <a:t>Данные по приему 2018 года. </a:t>
            </a:r>
            <a:r>
              <a:rPr lang="ru-RU" dirty="0" err="1" smtClean="0">
                <a:latin typeface="+mn-lt"/>
              </a:rPr>
              <a:t>Специалитет</a:t>
            </a:r>
            <a:endParaRPr lang="ru-RU" dirty="0">
              <a:latin typeface="+mn-lt"/>
              <a:ea typeface="Roboto Slab" pitchFamily="2" charset="0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9BD1D573-A222-45CE-8D96-6D605E2FE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BDB8C-06D5-4EBC-83B5-E996F8E704CB}" type="slidenum">
              <a:rPr lang="ru-RU" smtClean="0"/>
              <a:pPr/>
              <a:t>13</a:t>
            </a:fld>
            <a:endParaRPr lang="ru-RU"/>
          </a:p>
        </p:txBody>
      </p:sp>
      <p:graphicFrame>
        <p:nvGraphicFramePr>
          <p:cNvPr id="9" name="Содержимое 5">
            <a:extLst/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746315064"/>
              </p:ext>
            </p:extLst>
          </p:nvPr>
        </p:nvGraphicFramePr>
        <p:xfrm>
          <a:off x="107500" y="764704"/>
          <a:ext cx="8679341" cy="365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94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0495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0495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8146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Направление</a:t>
                      </a:r>
                    </a:p>
                  </a:txBody>
                  <a:tcPr marL="9925" marR="9925" marT="9523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План, бюджет</a:t>
                      </a:r>
                      <a:endParaRPr lang="ru-RU" sz="2000" dirty="0"/>
                    </a:p>
                  </a:txBody>
                  <a:tcPr marL="9925" marR="9925" marT="9523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kern="1200" dirty="0">
                          <a:solidFill>
                            <a:schemeClr val="bg1"/>
                          </a:solidFill>
                          <a:latin typeface="Times New Roman"/>
                          <a:ea typeface="+mn-ea"/>
                          <a:cs typeface="+mn-cs"/>
                        </a:rPr>
                        <a:t>Проходной </a:t>
                      </a:r>
                      <a:r>
                        <a:rPr lang="ru-RU" sz="2000" b="1" i="0" u="none" strike="noStrike" kern="1200" dirty="0" smtClean="0">
                          <a:solidFill>
                            <a:schemeClr val="bg1"/>
                          </a:solidFill>
                          <a:latin typeface="Times New Roman"/>
                          <a:ea typeface="+mn-ea"/>
                          <a:cs typeface="+mn-cs"/>
                        </a:rPr>
                        <a:t>балл, бюджет</a:t>
                      </a:r>
                      <a:endParaRPr lang="ru-RU" sz="2000" b="1" i="0" u="none" strike="noStrike" kern="1200" dirty="0">
                        <a:solidFill>
                          <a:schemeClr val="bg1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925" marR="9925" marT="9523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7851">
                <a:tc>
                  <a:txBody>
                    <a:bodyPr/>
                    <a:lstStyle/>
                    <a:p>
                      <a:pPr algn="ctr" fontAlgn="t"/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925" marR="9925" marT="9523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2000" b="1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2019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925" marR="9925" marT="9523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0" lang="ru-RU" sz="2000" b="1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2018</a:t>
                      </a:r>
                      <a:endParaRPr kumimoji="0" lang="ru-RU" sz="2000" b="1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925" marR="9925" marT="9523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80620"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10.05.03 </a:t>
                      </a:r>
                      <a:endParaRPr lang="ru-RU" sz="2000" b="1" i="0" u="none" strike="noStrike" kern="1200" dirty="0" smtClean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  <a:p>
                      <a:pPr algn="ctr" fontAlgn="t"/>
                      <a:r>
                        <a:rPr lang="ru-RU" sz="2000" b="1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Информационная безопасность автоматизированных систем</a:t>
                      </a:r>
                      <a:endParaRPr lang="ru-RU" sz="2000" b="1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925" marR="9925" marT="9523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25</a:t>
                      </a:r>
                      <a:endParaRPr lang="ru-RU" sz="2000" b="1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925" marR="9925" marT="9523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208</a:t>
                      </a:r>
                      <a:endParaRPr lang="ru-RU" sz="2000" b="1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925" marR="9925" marT="9523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8062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11.05.01 </a:t>
                      </a:r>
                      <a:endParaRPr lang="ru-RU" sz="2000" b="1" i="0" u="none" strike="noStrike" kern="1200" dirty="0" smtClean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Радиоэлектронные системы и комплексы</a:t>
                      </a:r>
                      <a:endParaRPr lang="ru-RU" sz="2000" b="1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926" marR="9926" marT="9523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16</a:t>
                      </a:r>
                      <a:endParaRPr lang="ru-RU" sz="2000" b="1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28575" marR="28575" marT="19048" marB="19048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221</a:t>
                      </a:r>
                      <a:endParaRPr lang="ru-RU" sz="2000" b="1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925" marR="9925" marT="9523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68062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24.05.06 </a:t>
                      </a:r>
                      <a:endParaRPr lang="ru-RU" sz="2000" b="1" i="0" u="none" strike="noStrike" kern="1200" dirty="0" smtClean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Системы управления летательными аппаратами</a:t>
                      </a:r>
                      <a:endParaRPr lang="ru-RU" sz="2000" b="1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926" marR="9926" marT="9523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23</a:t>
                      </a:r>
                      <a:endParaRPr lang="ru-RU" sz="2000" b="1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28575" marR="28575" marT="19048" marB="19048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161</a:t>
                      </a:r>
                      <a:endParaRPr lang="ru-RU" sz="2000" b="1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925" marR="9925" marT="9523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96230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4" name="Rectangle 76">
            <a:extLst>
              <a:ext uri="{FF2B5EF4-FFF2-40B4-BE49-F238E27FC236}">
                <a16:creationId xmlns:a16="http://schemas.microsoft.com/office/drawing/2014/main" xmlns="" id="{EB181E26-89C4-4A14-92DE-0F4C4B0E948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Freeform 37">
            <a:extLst>
              <a:ext uri="{FF2B5EF4-FFF2-40B4-BE49-F238E27FC236}">
                <a16:creationId xmlns:a16="http://schemas.microsoft.com/office/drawing/2014/main" xmlns="" id="{13958066-7CBD-4B89-8F46-614C4F28BCF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0" y="1691641"/>
            <a:ext cx="5678446" cy="5166360"/>
          </a:xfrm>
          <a:custGeom>
            <a:avLst/>
            <a:gdLst>
              <a:gd name="connsiteX0" fmla="*/ 0 w 7571262"/>
              <a:gd name="connsiteY0" fmla="*/ 5166360 h 5166360"/>
              <a:gd name="connsiteX1" fmla="*/ 7571262 w 7571262"/>
              <a:gd name="connsiteY1" fmla="*/ 5166360 h 5166360"/>
              <a:gd name="connsiteX2" fmla="*/ 5177382 w 7571262"/>
              <a:gd name="connsiteY2" fmla="*/ 0 h 5166360"/>
              <a:gd name="connsiteX3" fmla="*/ 5171159 w 7571262"/>
              <a:gd name="connsiteY3" fmla="*/ 0 h 5166360"/>
              <a:gd name="connsiteX4" fmla="*/ 3981368 w 7571262"/>
              <a:gd name="connsiteY4" fmla="*/ 0 h 5166360"/>
              <a:gd name="connsiteX5" fmla="*/ 2331323 w 7571262"/>
              <a:gd name="connsiteY5" fmla="*/ 0 h 5166360"/>
              <a:gd name="connsiteX6" fmla="*/ 0 w 7571262"/>
              <a:gd name="connsiteY6" fmla="*/ 0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71262" h="5166360">
                <a:moveTo>
                  <a:pt x="0" y="5166360"/>
                </a:moveTo>
                <a:lnTo>
                  <a:pt x="7571262" y="5166360"/>
                </a:lnTo>
                <a:lnTo>
                  <a:pt x="5177382" y="0"/>
                </a:lnTo>
                <a:lnTo>
                  <a:pt x="5171159" y="0"/>
                </a:lnTo>
                <a:lnTo>
                  <a:pt x="3981368" y="0"/>
                </a:lnTo>
                <a:lnTo>
                  <a:pt x="2331323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32" name="Picture 8" descr="https://pp.userapi.com/c639718/v639718590/4c8b4/13bdtQRCnjA.jpg">
            <a:extLst>
              <a:ext uri="{FF2B5EF4-FFF2-40B4-BE49-F238E27FC236}">
                <a16:creationId xmlns:a16="http://schemas.microsoft.com/office/drawing/2014/main" xmlns="" id="{52EF764D-BA4D-4C31-AE15-0781BFD812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244" t="250" r="2" b="39194"/>
          <a:stretch/>
        </p:blipFill>
        <p:spPr bwMode="auto">
          <a:xfrm>
            <a:off x="-38827" y="4393840"/>
            <a:ext cx="4450899" cy="2472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pp.userapi.com/c639718/v639718590/4c90e/nTXUZk0XzM8.jpg">
            <a:extLst>
              <a:ext uri="{FF2B5EF4-FFF2-40B4-BE49-F238E27FC236}">
                <a16:creationId xmlns:a16="http://schemas.microsoft.com/office/drawing/2014/main" xmlns="" id="{15E956B5-0201-43F8-B202-BF71D91DB8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197" t="22897" r="-1046" b="9096"/>
          <a:stretch/>
        </p:blipFill>
        <p:spPr bwMode="auto">
          <a:xfrm>
            <a:off x="0" y="1670216"/>
            <a:ext cx="5404892" cy="3091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C199DA7C-7552-4049-A57A-AE40727AF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363385"/>
            <a:ext cx="7886700" cy="112497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000" dirty="0" err="1">
                <a:latin typeface="Roboto Slab" pitchFamily="2" charset="0"/>
                <a:ea typeface="Roboto Slab" pitchFamily="2" charset="0"/>
              </a:rPr>
              <a:t>Лаборатории</a:t>
            </a:r>
            <a:r>
              <a:rPr lang="en-US" sz="4000" dirty="0">
                <a:latin typeface="Roboto Slab" pitchFamily="2" charset="0"/>
                <a:ea typeface="Roboto Slab" pitchFamily="2" charset="0"/>
              </a:rPr>
              <a:t> ВШ ЭКН:</a:t>
            </a:r>
            <a:endParaRPr lang="en-US" sz="4000" b="1" dirty="0"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71324B8C-AB39-45C8-AB02-4240D4212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10800000">
            <a:off x="7872412" y="6356350"/>
            <a:ext cx="64293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333BDB8C-06D5-4EBC-83B5-E996F8E704CB}" type="slidenum">
              <a:rPr lang="en-US" sz="12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14</a:t>
            </a:fld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20" name="Полилиния: фигура 19">
            <a:extLst>
              <a:ext uri="{FF2B5EF4-FFF2-40B4-BE49-F238E27FC236}">
                <a16:creationId xmlns:a16="http://schemas.microsoft.com/office/drawing/2014/main" xmlns="" id="{69D2CD7A-A4EA-4EA5-9CAA-B6730BCB5FEB}"/>
              </a:ext>
            </a:extLst>
          </p:cNvPr>
          <p:cNvSpPr/>
          <p:nvPr/>
        </p:nvSpPr>
        <p:spPr>
          <a:xfrm rot="10800000">
            <a:off x="3502576" y="1670216"/>
            <a:ext cx="5678445" cy="5187784"/>
          </a:xfrm>
          <a:custGeom>
            <a:avLst/>
            <a:gdLst>
              <a:gd name="connsiteX0" fmla="*/ 0 w 5694947"/>
              <a:gd name="connsiteY0" fmla="*/ 0 h 5173579"/>
              <a:gd name="connsiteX1" fmla="*/ 5694947 w 5694947"/>
              <a:gd name="connsiteY1" fmla="*/ 0 h 5173579"/>
              <a:gd name="connsiteX2" fmla="*/ 3890210 w 5694947"/>
              <a:gd name="connsiteY2" fmla="*/ 5173579 h 5173579"/>
              <a:gd name="connsiteX3" fmla="*/ 16042 w 5694947"/>
              <a:gd name="connsiteY3" fmla="*/ 5157537 h 5173579"/>
              <a:gd name="connsiteX4" fmla="*/ 0 w 5694947"/>
              <a:gd name="connsiteY4" fmla="*/ 0 h 5173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94947" h="5173579">
                <a:moveTo>
                  <a:pt x="0" y="0"/>
                </a:moveTo>
                <a:lnTo>
                  <a:pt x="5694947" y="0"/>
                </a:lnTo>
                <a:lnTo>
                  <a:pt x="3890210" y="5173579"/>
                </a:lnTo>
                <a:lnTo>
                  <a:pt x="16042" y="5157537"/>
                </a:lnTo>
                <a:cubicBezTo>
                  <a:pt x="10695" y="3433011"/>
                  <a:pt x="5347" y="1708484"/>
                  <a:pt x="0" y="0"/>
                </a:cubicBezTo>
                <a:close/>
              </a:path>
            </a:pathLst>
          </a:custGeom>
          <a:solidFill>
            <a:srgbClr val="005A9E"/>
          </a:solidFill>
          <a:ln>
            <a:solidFill>
              <a:srgbClr val="005A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AC0E539C-88AB-4407-8112-EB90EA6AC2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4714" y="1957278"/>
            <a:ext cx="4450899" cy="439907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r" defTabSz="914400">
              <a:buNone/>
            </a:pPr>
            <a:r>
              <a:rPr lang="en-US" sz="2800" dirty="0" err="1">
                <a:solidFill>
                  <a:schemeClr val="bg1"/>
                </a:solidFill>
              </a:rPr>
              <a:t>Новейшие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системы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b="1" dirty="0">
                <a:solidFill>
                  <a:schemeClr val="bg1"/>
                </a:solidFill>
              </a:rPr>
              <a:t>Emerson </a:t>
            </a:r>
            <a:r>
              <a:rPr lang="en-US" sz="2800" b="1" dirty="0" err="1">
                <a:solidFill>
                  <a:schemeClr val="bg1"/>
                </a:solidFill>
              </a:rPr>
              <a:t>PlantWeb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позволяют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исследовать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системы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энергоучета</a:t>
            </a:r>
            <a:r>
              <a:rPr lang="en-US" sz="2800" dirty="0">
                <a:solidFill>
                  <a:schemeClr val="bg1"/>
                </a:solidFill>
              </a:rPr>
              <a:t> и </a:t>
            </a:r>
            <a:r>
              <a:rPr lang="en-US" sz="2800" dirty="0" err="1">
                <a:solidFill>
                  <a:schemeClr val="bg1"/>
                </a:solidFill>
              </a:rPr>
              <a:t>энергорегулирования</a:t>
            </a:r>
            <a:r>
              <a:rPr lang="en-US" sz="2800" dirty="0">
                <a:solidFill>
                  <a:schemeClr val="bg1"/>
                </a:solidFill>
              </a:rPr>
              <a:t>, </a:t>
            </a:r>
            <a:r>
              <a:rPr lang="en-US" sz="2800" dirty="0" err="1">
                <a:solidFill>
                  <a:schemeClr val="bg1"/>
                </a:solidFill>
              </a:rPr>
              <a:t>методы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управления</a:t>
            </a:r>
            <a:r>
              <a:rPr lang="en-US" sz="2800" dirty="0">
                <a:solidFill>
                  <a:schemeClr val="bg1"/>
                </a:solidFill>
              </a:rPr>
              <a:t> с </a:t>
            </a:r>
            <a:r>
              <a:rPr lang="en-US" sz="2800" dirty="0" err="1">
                <a:solidFill>
                  <a:schemeClr val="bg1"/>
                </a:solidFill>
              </a:rPr>
              <a:t>применением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нечеткой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логики</a:t>
            </a:r>
            <a:r>
              <a:rPr lang="en-US" sz="2800" dirty="0">
                <a:solidFill>
                  <a:schemeClr val="bg1"/>
                </a:solidFill>
              </a:rPr>
              <a:t>, </a:t>
            </a:r>
            <a:r>
              <a:rPr lang="en-US" sz="2800" dirty="0" err="1">
                <a:solidFill>
                  <a:schemeClr val="bg1"/>
                </a:solidFill>
              </a:rPr>
              <a:t>нейронных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сетей</a:t>
            </a:r>
            <a:r>
              <a:rPr lang="en-US" sz="2800" dirty="0">
                <a:solidFill>
                  <a:schemeClr val="bg1"/>
                </a:solidFill>
              </a:rPr>
              <a:t> и </a:t>
            </a:r>
            <a:r>
              <a:rPr lang="en-US" sz="2800" dirty="0" err="1">
                <a:solidFill>
                  <a:schemeClr val="bg1"/>
                </a:solidFill>
              </a:rPr>
              <a:t>прогнозирования</a:t>
            </a:r>
            <a:r>
              <a:rPr lang="en-US" sz="280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5" name="Picture 10" descr="http://www.emerson.com/resource/blob/emerson-logo-data-404.png">
            <a:extLst>
              <a:ext uri="{FF2B5EF4-FFF2-40B4-BE49-F238E27FC236}">
                <a16:creationId xmlns:a16="http://schemas.microsoft.com/office/drawing/2014/main" xmlns="" id="{2E512B9B-1481-4643-B4A9-6B0FC471FF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68653" y="261938"/>
            <a:ext cx="2286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араллелограмм 7">
            <a:extLst>
              <a:ext uri="{FF2B5EF4-FFF2-40B4-BE49-F238E27FC236}">
                <a16:creationId xmlns:a16="http://schemas.microsoft.com/office/drawing/2014/main" xmlns="" id="{13318083-10AB-40EB-9406-D3EF43D2FD6F}"/>
              </a:ext>
            </a:extLst>
          </p:cNvPr>
          <p:cNvSpPr/>
          <p:nvPr/>
        </p:nvSpPr>
        <p:spPr>
          <a:xfrm>
            <a:off x="3328154" y="1589805"/>
            <a:ext cx="2099977" cy="5276360"/>
          </a:xfrm>
          <a:prstGeom prst="parallelogram">
            <a:avLst>
              <a:gd name="adj" fmla="val 92069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FABA0028-55BC-497A-AC79-F7C89027B04D}"/>
              </a:ext>
            </a:extLst>
          </p:cNvPr>
          <p:cNvSpPr/>
          <p:nvPr/>
        </p:nvSpPr>
        <p:spPr>
          <a:xfrm>
            <a:off x="-38827" y="4669867"/>
            <a:ext cx="4178780" cy="1721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503229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xmlns="" id="{EB181E26-89C4-4A14-92DE-0F4C4B0E948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 37">
            <a:extLst>
              <a:ext uri="{FF2B5EF4-FFF2-40B4-BE49-F238E27FC236}">
                <a16:creationId xmlns:a16="http://schemas.microsoft.com/office/drawing/2014/main" xmlns="" id="{13958066-7CBD-4B89-8F46-614C4F28BCF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0" y="1691641"/>
            <a:ext cx="5678446" cy="5166360"/>
          </a:xfrm>
          <a:custGeom>
            <a:avLst/>
            <a:gdLst>
              <a:gd name="connsiteX0" fmla="*/ 0 w 7571262"/>
              <a:gd name="connsiteY0" fmla="*/ 5166360 h 5166360"/>
              <a:gd name="connsiteX1" fmla="*/ 7571262 w 7571262"/>
              <a:gd name="connsiteY1" fmla="*/ 5166360 h 5166360"/>
              <a:gd name="connsiteX2" fmla="*/ 5177382 w 7571262"/>
              <a:gd name="connsiteY2" fmla="*/ 0 h 5166360"/>
              <a:gd name="connsiteX3" fmla="*/ 5171159 w 7571262"/>
              <a:gd name="connsiteY3" fmla="*/ 0 h 5166360"/>
              <a:gd name="connsiteX4" fmla="*/ 3981368 w 7571262"/>
              <a:gd name="connsiteY4" fmla="*/ 0 h 5166360"/>
              <a:gd name="connsiteX5" fmla="*/ 2331323 w 7571262"/>
              <a:gd name="connsiteY5" fmla="*/ 0 h 5166360"/>
              <a:gd name="connsiteX6" fmla="*/ 0 w 7571262"/>
              <a:gd name="connsiteY6" fmla="*/ 0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71262" h="5166360">
                <a:moveTo>
                  <a:pt x="0" y="5166360"/>
                </a:moveTo>
                <a:lnTo>
                  <a:pt x="7571262" y="5166360"/>
                </a:lnTo>
                <a:lnTo>
                  <a:pt x="5177382" y="0"/>
                </a:lnTo>
                <a:lnTo>
                  <a:pt x="5171159" y="0"/>
                </a:lnTo>
                <a:lnTo>
                  <a:pt x="3981368" y="0"/>
                </a:lnTo>
                <a:lnTo>
                  <a:pt x="2331323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098" name="Picture 2" descr="https://pp.userapi.com/c840521/v840521590/10abd/lZsBYSmJtKs.jpg">
            <a:extLst>
              <a:ext uri="{FF2B5EF4-FFF2-40B4-BE49-F238E27FC236}">
                <a16:creationId xmlns:a16="http://schemas.microsoft.com/office/drawing/2014/main" xmlns="" id="{CDF16E99-C56D-4BAE-A0C2-218F30F28A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634" r="2" b="2530"/>
          <a:stretch/>
        </p:blipFill>
        <p:spPr bwMode="auto">
          <a:xfrm>
            <a:off x="4954777" y="1704886"/>
            <a:ext cx="4203503" cy="2501837"/>
          </a:xfrm>
          <a:custGeom>
            <a:avLst/>
            <a:gdLst>
              <a:gd name="connsiteX0" fmla="*/ 1159248 w 5604670"/>
              <a:gd name="connsiteY0" fmla="*/ 0 h 2501837"/>
              <a:gd name="connsiteX1" fmla="*/ 5604670 w 5604670"/>
              <a:gd name="connsiteY1" fmla="*/ 0 h 2501837"/>
              <a:gd name="connsiteX2" fmla="*/ 5604670 w 5604670"/>
              <a:gd name="connsiteY2" fmla="*/ 2501837 h 2501837"/>
              <a:gd name="connsiteX3" fmla="*/ 0 w 5604670"/>
              <a:gd name="connsiteY3" fmla="*/ 2501837 h 2501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04670" h="2501837">
                <a:moveTo>
                  <a:pt x="1159248" y="0"/>
                </a:moveTo>
                <a:lnTo>
                  <a:pt x="5604670" y="0"/>
                </a:lnTo>
                <a:lnTo>
                  <a:pt x="5604670" y="2501837"/>
                </a:lnTo>
                <a:lnTo>
                  <a:pt x="0" y="250183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pp.userapi.com/c840521/v840521590/10a77/YGcGuum6DxU.jpg">
            <a:extLst>
              <a:ext uri="{FF2B5EF4-FFF2-40B4-BE49-F238E27FC236}">
                <a16:creationId xmlns:a16="http://schemas.microsoft.com/office/drawing/2014/main" xmlns="" id="{D333C4B1-2C97-470E-BDEF-44DA1C2401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411" r="2" b="19582"/>
          <a:stretch/>
        </p:blipFill>
        <p:spPr bwMode="auto">
          <a:xfrm>
            <a:off x="3593306" y="4357117"/>
            <a:ext cx="5550694" cy="2500884"/>
          </a:xfrm>
          <a:custGeom>
            <a:avLst/>
            <a:gdLst>
              <a:gd name="connsiteX0" fmla="*/ 1717230 w 7400925"/>
              <a:gd name="connsiteY0" fmla="*/ 0 h 2500884"/>
              <a:gd name="connsiteX1" fmla="*/ 7400925 w 7400925"/>
              <a:gd name="connsiteY1" fmla="*/ 0 h 2500884"/>
              <a:gd name="connsiteX2" fmla="*/ 7400925 w 7400925"/>
              <a:gd name="connsiteY2" fmla="*/ 2500884 h 2500884"/>
              <a:gd name="connsiteX3" fmla="*/ 0 w 7400925"/>
              <a:gd name="connsiteY3" fmla="*/ 2500884 h 2500884"/>
              <a:gd name="connsiteX4" fmla="*/ 0 w 7400925"/>
              <a:gd name="connsiteY4" fmla="*/ 2500883 h 2500884"/>
              <a:gd name="connsiteX5" fmla="*/ 552186 w 7400925"/>
              <a:gd name="connsiteY5" fmla="*/ 2500883 h 2500884"/>
              <a:gd name="connsiteX6" fmla="*/ 558423 w 7400925"/>
              <a:gd name="connsiteY6" fmla="*/ 2500883 h 2500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00925" h="2500884">
                <a:moveTo>
                  <a:pt x="1717230" y="0"/>
                </a:moveTo>
                <a:lnTo>
                  <a:pt x="7400925" y="0"/>
                </a:lnTo>
                <a:lnTo>
                  <a:pt x="7400925" y="2500884"/>
                </a:lnTo>
                <a:lnTo>
                  <a:pt x="0" y="2500884"/>
                </a:lnTo>
                <a:lnTo>
                  <a:pt x="0" y="2500883"/>
                </a:lnTo>
                <a:lnTo>
                  <a:pt x="552186" y="2500883"/>
                </a:lnTo>
                <a:lnTo>
                  <a:pt x="558423" y="250088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79626F96-8387-4B6C-AE80-1D92E8681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619" y="193789"/>
            <a:ext cx="78867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000" dirty="0" err="1">
                <a:latin typeface="Roboto Slab" pitchFamily="2" charset="0"/>
                <a:ea typeface="Roboto Slab" pitchFamily="2" charset="0"/>
              </a:rPr>
              <a:t>Лаборатории</a:t>
            </a:r>
            <a:r>
              <a:rPr lang="en-US" sz="4000" dirty="0">
                <a:latin typeface="Roboto Slab" pitchFamily="2" charset="0"/>
                <a:ea typeface="Roboto Slab" pitchFamily="2" charset="0"/>
              </a:rPr>
              <a:t> ВШ ЭКН:</a:t>
            </a:r>
            <a:r>
              <a:rPr lang="ru-RU" sz="4000" dirty="0">
                <a:latin typeface="Roboto Slab" pitchFamily="2" charset="0"/>
                <a:ea typeface="Roboto Slab" pitchFamily="2" charset="0"/>
              </a:rPr>
              <a:t/>
            </a:r>
            <a:br>
              <a:rPr lang="ru-RU" sz="4000" dirty="0">
                <a:latin typeface="Roboto Slab" pitchFamily="2" charset="0"/>
                <a:ea typeface="Roboto Slab" pitchFamily="2" charset="0"/>
              </a:rPr>
            </a:br>
            <a:endParaRPr lang="en-US" sz="4000" b="1" dirty="0"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573CA9E1-4DEE-450F-B167-21A73DFDC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72412" y="6356350"/>
            <a:ext cx="64293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333BDB8C-06D5-4EBC-83B5-E996F8E704CB}" type="slidenum">
              <a:rPr lang="en-US" sz="12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15</a:t>
            </a:fld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4" name="Полилиния: фигура 3">
            <a:extLst>
              <a:ext uri="{FF2B5EF4-FFF2-40B4-BE49-F238E27FC236}">
                <a16:creationId xmlns:a16="http://schemas.microsoft.com/office/drawing/2014/main" xmlns="" id="{6E8D9301-A0AC-4394-846F-6AE32F9047C5}"/>
              </a:ext>
            </a:extLst>
          </p:cNvPr>
          <p:cNvSpPr/>
          <p:nvPr/>
        </p:nvSpPr>
        <p:spPr>
          <a:xfrm>
            <a:off x="-108520" y="1691641"/>
            <a:ext cx="5840669" cy="5185409"/>
          </a:xfrm>
          <a:custGeom>
            <a:avLst/>
            <a:gdLst>
              <a:gd name="connsiteX0" fmla="*/ 0 w 5694947"/>
              <a:gd name="connsiteY0" fmla="*/ 0 h 5173579"/>
              <a:gd name="connsiteX1" fmla="*/ 5694947 w 5694947"/>
              <a:gd name="connsiteY1" fmla="*/ 0 h 5173579"/>
              <a:gd name="connsiteX2" fmla="*/ 3890210 w 5694947"/>
              <a:gd name="connsiteY2" fmla="*/ 5173579 h 5173579"/>
              <a:gd name="connsiteX3" fmla="*/ 16042 w 5694947"/>
              <a:gd name="connsiteY3" fmla="*/ 5157537 h 5173579"/>
              <a:gd name="connsiteX4" fmla="*/ 0 w 5694947"/>
              <a:gd name="connsiteY4" fmla="*/ 0 h 5173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94947" h="5173579">
                <a:moveTo>
                  <a:pt x="0" y="0"/>
                </a:moveTo>
                <a:lnTo>
                  <a:pt x="5694947" y="0"/>
                </a:lnTo>
                <a:lnTo>
                  <a:pt x="3890210" y="5173579"/>
                </a:lnTo>
                <a:lnTo>
                  <a:pt x="16042" y="5157537"/>
                </a:lnTo>
                <a:cubicBezTo>
                  <a:pt x="10695" y="3433011"/>
                  <a:pt x="5347" y="1708484"/>
                  <a:pt x="0" y="0"/>
                </a:cubicBezTo>
                <a:close/>
              </a:path>
            </a:pathLst>
          </a:custGeom>
          <a:solidFill>
            <a:srgbClr val="005A9E"/>
          </a:solidFill>
          <a:ln>
            <a:solidFill>
              <a:srgbClr val="005A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28650" y="2015406"/>
            <a:ext cx="3823334" cy="40659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2400" dirty="0" err="1">
                <a:solidFill>
                  <a:schemeClr val="bg1"/>
                </a:solidFill>
              </a:rPr>
              <a:t>Передовые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решения</a:t>
            </a:r>
            <a:r>
              <a:rPr lang="en-US" sz="2400" dirty="0">
                <a:solidFill>
                  <a:schemeClr val="bg1"/>
                </a:solidFill>
              </a:rPr>
              <a:t> в </a:t>
            </a:r>
            <a:r>
              <a:rPr lang="en-US" sz="2400" dirty="0" err="1">
                <a:solidFill>
                  <a:schemeClr val="bg1"/>
                </a:solidFill>
              </a:rPr>
              <a:t>области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управления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технологическими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процессами</a:t>
            </a:r>
            <a:r>
              <a:rPr lang="en-US" sz="2400" dirty="0">
                <a:solidFill>
                  <a:schemeClr val="bg1"/>
                </a:solidFill>
              </a:rPr>
              <a:t> и </a:t>
            </a:r>
            <a:r>
              <a:rPr lang="en-US" sz="2400" dirty="0" err="1">
                <a:solidFill>
                  <a:schemeClr val="bg1"/>
                </a:solidFill>
              </a:rPr>
              <a:t>эксплуатации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контрольно-измерительного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оборудования</a:t>
            </a:r>
            <a:r>
              <a:rPr lang="en-US" sz="2400" dirty="0">
                <a:solidFill>
                  <a:schemeClr val="bg1"/>
                </a:solidFill>
              </a:rPr>
              <a:t> и </a:t>
            </a:r>
            <a:r>
              <a:rPr lang="en-US" sz="2400" dirty="0" err="1">
                <a:solidFill>
                  <a:schemeClr val="bg1"/>
                </a:solidFill>
              </a:rPr>
              <a:t>средств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автоматизации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от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ведущего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производителя</a:t>
            </a:r>
            <a:r>
              <a:rPr lang="en-US" sz="2400" dirty="0">
                <a:solidFill>
                  <a:schemeClr val="bg1"/>
                </a:solidFill>
              </a:rPr>
              <a:t> – </a:t>
            </a:r>
            <a:r>
              <a:rPr lang="en-US" sz="2400" dirty="0" err="1">
                <a:solidFill>
                  <a:schemeClr val="bg1"/>
                </a:solidFill>
              </a:rPr>
              <a:t>корпорации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b="1" dirty="0">
                <a:solidFill>
                  <a:schemeClr val="bg1"/>
                </a:solidFill>
              </a:rPr>
              <a:t>Endress+Hauser (</a:t>
            </a:r>
            <a:r>
              <a:rPr lang="en-US" sz="2400" b="1" dirty="0" err="1">
                <a:solidFill>
                  <a:schemeClr val="bg1"/>
                </a:solidFill>
              </a:rPr>
              <a:t>Швейцария</a:t>
            </a:r>
            <a:r>
              <a:rPr lang="en-US" sz="2400" b="1" dirty="0">
                <a:solidFill>
                  <a:schemeClr val="bg1"/>
                </a:solidFill>
              </a:rPr>
              <a:t>).</a:t>
            </a:r>
          </a:p>
        </p:txBody>
      </p:sp>
      <p:pic>
        <p:nvPicPr>
          <p:cNvPr id="2050" name="Picture 2" descr="https://www.automationworld.com/sites/default/files/ld/print/endresslogo.jpg">
            <a:extLst>
              <a:ext uri="{FF2B5EF4-FFF2-40B4-BE49-F238E27FC236}">
                <a16:creationId xmlns:a16="http://schemas.microsoft.com/office/drawing/2014/main" xmlns="" id="{3176B4B1-5D00-4F89-8767-1225FC4754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00" t="21363" r="5487" b="43465"/>
          <a:stretch/>
        </p:blipFill>
        <p:spPr bwMode="auto">
          <a:xfrm>
            <a:off x="4211960" y="897451"/>
            <a:ext cx="4752528" cy="62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556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xmlns="" id="{E4A809D5-3600-46D4-A466-67F2349A54F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91490" y="2316480"/>
            <a:ext cx="370332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https://pp.userapi.com/c837239/v837239566/4b54c/hkb9Nf2sJvs.jpg">
            <a:extLst>
              <a:ext uri="{FF2B5EF4-FFF2-40B4-BE49-F238E27FC236}">
                <a16:creationId xmlns:a16="http://schemas.microsoft.com/office/drawing/2014/main" xmlns="" id="{664D0EA8-C0E4-4F86-BC4D-AA4BC69886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276" r="31983" b="-1"/>
          <a:stretch/>
        </p:blipFill>
        <p:spPr bwMode="auto">
          <a:xfrm>
            <a:off x="4409136" y="10"/>
            <a:ext cx="4734863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1FC4DC37-9510-4B9F-BCC3-1EBABF1A9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365125"/>
            <a:ext cx="4224071" cy="1692794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dirty="0" err="1">
                <a:latin typeface="Roboto Slab" pitchFamily="2" charset="0"/>
                <a:ea typeface="Roboto Slab" pitchFamily="2" charset="0"/>
              </a:rPr>
              <a:t>Лаборатории</a:t>
            </a:r>
            <a:r>
              <a:rPr lang="en-US" dirty="0">
                <a:latin typeface="Roboto Slab" pitchFamily="2" charset="0"/>
                <a:ea typeface="Roboto Slab" pitchFamily="2" charset="0"/>
              </a:rPr>
              <a:t> ВШ ЭКН:</a:t>
            </a:r>
            <a:br>
              <a:rPr lang="en-US" dirty="0">
                <a:latin typeface="Roboto Slab" pitchFamily="2" charset="0"/>
                <a:ea typeface="Roboto Slab" pitchFamily="2" charset="0"/>
              </a:rPr>
            </a:br>
            <a:endParaRPr lang="en-US" dirty="0"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5BD81009-74C6-4313-8938-C0827D5E3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206365" y="6356350"/>
            <a:ext cx="87439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333BDB8C-06D5-4EBC-83B5-E996F8E704CB}" type="slidenum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16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287022AF-DB22-4A92-8D45-B6C107B7BA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490" y="2575034"/>
            <a:ext cx="3840085" cy="3462228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indent="0" defTabSz="914400">
              <a:buNone/>
            </a:pPr>
            <a:r>
              <a:rPr lang="en-US" sz="2800" dirty="0" err="1"/>
              <a:t>Образование</a:t>
            </a:r>
            <a:r>
              <a:rPr lang="en-US" sz="2800" dirty="0"/>
              <a:t> и </a:t>
            </a:r>
            <a:r>
              <a:rPr lang="en-US" sz="2800" dirty="0" err="1"/>
              <a:t>исследования</a:t>
            </a:r>
            <a:r>
              <a:rPr lang="en-US" sz="2800" dirty="0"/>
              <a:t> в </a:t>
            </a:r>
            <a:r>
              <a:rPr lang="en-US" sz="2800" dirty="0" err="1"/>
              <a:t>области</a:t>
            </a:r>
            <a:r>
              <a:rPr lang="en-US" sz="2800" dirty="0"/>
              <a:t> в </a:t>
            </a:r>
            <a:r>
              <a:rPr lang="en-US" sz="2800" dirty="0" err="1"/>
              <a:t>области</a:t>
            </a:r>
            <a:r>
              <a:rPr lang="en-US" sz="2800" dirty="0"/>
              <a:t> </a:t>
            </a:r>
            <a:r>
              <a:rPr lang="en-US" sz="2800" dirty="0" err="1"/>
              <a:t>информационной</a:t>
            </a:r>
            <a:r>
              <a:rPr lang="en-US" sz="2800" dirty="0"/>
              <a:t> </a:t>
            </a:r>
            <a:r>
              <a:rPr lang="en-US" sz="2800" dirty="0" err="1"/>
              <a:t>безопасности</a:t>
            </a:r>
            <a:r>
              <a:rPr lang="en-US" sz="2800" dirty="0"/>
              <a:t> </a:t>
            </a:r>
            <a:r>
              <a:rPr lang="en-US" sz="2800" dirty="0" err="1"/>
              <a:t>систем</a:t>
            </a:r>
            <a:r>
              <a:rPr lang="en-US" sz="2800" dirty="0"/>
              <a:t> </a:t>
            </a:r>
            <a:r>
              <a:rPr lang="en-US" sz="2800" dirty="0" err="1"/>
              <a:t>управления</a:t>
            </a:r>
            <a:r>
              <a:rPr lang="en-US" sz="2800" dirty="0"/>
              <a:t> </a:t>
            </a:r>
            <a:r>
              <a:rPr lang="en-US" sz="2800" dirty="0" err="1"/>
              <a:t>технологическими</a:t>
            </a:r>
            <a:r>
              <a:rPr lang="en-US" sz="2800" dirty="0"/>
              <a:t> </a:t>
            </a:r>
            <a:r>
              <a:rPr lang="en-US" sz="2800" dirty="0" err="1"/>
              <a:t>процессами</a:t>
            </a:r>
            <a:r>
              <a:rPr lang="en-US" sz="2800" dirty="0"/>
              <a:t> </a:t>
            </a:r>
            <a:r>
              <a:rPr lang="en-US" sz="2800" dirty="0" err="1"/>
              <a:t>для</a:t>
            </a:r>
            <a:r>
              <a:rPr lang="en-US" sz="2800" dirty="0"/>
              <a:t> </a:t>
            </a:r>
            <a:r>
              <a:rPr lang="en-US" sz="2800" dirty="0" err="1"/>
              <a:t>ведущих</a:t>
            </a:r>
            <a:r>
              <a:rPr lang="en-US" sz="2800" dirty="0"/>
              <a:t> </a:t>
            </a:r>
            <a:r>
              <a:rPr lang="en-US" sz="2800" dirty="0" err="1"/>
              <a:t>компаний</a:t>
            </a:r>
            <a:r>
              <a:rPr lang="en-US" sz="2800" dirty="0"/>
              <a:t> </a:t>
            </a:r>
            <a:r>
              <a:rPr lang="en-US" sz="2800" dirty="0" err="1"/>
              <a:t>Урала</a:t>
            </a:r>
            <a:r>
              <a:rPr lang="en-US" sz="2800" dirty="0"/>
              <a:t> и </a:t>
            </a:r>
            <a:r>
              <a:rPr lang="en-US" sz="2800" dirty="0" err="1"/>
              <a:t>России</a:t>
            </a:r>
            <a:r>
              <a:rPr lang="en-US" sz="2800" dirty="0"/>
              <a:t>.</a:t>
            </a:r>
          </a:p>
        </p:txBody>
      </p:sp>
      <p:pic>
        <p:nvPicPr>
          <p:cNvPr id="3076" name="Picture 4" descr="http://www.channelinfoline.com/wp-content/uploads/2016/09/kaspersky_new_logo.jpg">
            <a:extLst>
              <a:ext uri="{FF2B5EF4-FFF2-40B4-BE49-F238E27FC236}">
                <a16:creationId xmlns:a16="http://schemas.microsoft.com/office/drawing/2014/main" xmlns="" id="{A356752B-74EE-4975-A95F-699AC533D0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6700" y="1343126"/>
            <a:ext cx="2685678" cy="844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122843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pp.userapi.com/c639325/v639325590/486db/Y1mbNpRfxh4.jpg">
            <a:extLst>
              <a:ext uri="{FF2B5EF4-FFF2-40B4-BE49-F238E27FC236}">
                <a16:creationId xmlns:a16="http://schemas.microsoft.com/office/drawing/2014/main" xmlns="" id="{A8295E2B-C190-48BA-A708-3DE2C159AE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9697" b="9090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2B1D4F77-A17C-43D7-B7FA-545148E4E93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252663" y="321176"/>
            <a:ext cx="3249230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D2F1CBDA-F451-4DFF-AD99-D249FEC51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103" y="640263"/>
            <a:ext cx="2819430" cy="1344975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800" dirty="0" err="1">
                <a:latin typeface="Roboto Slab" pitchFamily="2" charset="0"/>
                <a:ea typeface="Roboto Slab" pitchFamily="2" charset="0"/>
              </a:rPr>
              <a:t>Лаборатория</a:t>
            </a:r>
            <a:r>
              <a:rPr lang="en-US" sz="1800" dirty="0">
                <a:latin typeface="Roboto Slab" pitchFamily="2" charset="0"/>
                <a:ea typeface="Roboto Slab" pitchFamily="2" charset="0"/>
              </a:rPr>
              <a:t> </a:t>
            </a:r>
            <a:r>
              <a:rPr lang="en-US" sz="1800" dirty="0" err="1">
                <a:latin typeface="Roboto Slab" pitchFamily="2" charset="0"/>
                <a:ea typeface="Roboto Slab" pitchFamily="2" charset="0"/>
              </a:rPr>
              <a:t>суперкомпьютерного</a:t>
            </a:r>
            <a:r>
              <a:rPr lang="en-US" sz="1800" dirty="0">
                <a:latin typeface="Roboto Slab" pitchFamily="2" charset="0"/>
                <a:ea typeface="Roboto Slab" pitchFamily="2" charset="0"/>
              </a:rPr>
              <a:t> </a:t>
            </a:r>
            <a:r>
              <a:rPr lang="en-US" sz="1800" dirty="0" err="1">
                <a:latin typeface="Roboto Slab" pitchFamily="2" charset="0"/>
                <a:ea typeface="Roboto Slab" pitchFamily="2" charset="0"/>
              </a:rPr>
              <a:t>моделирования</a:t>
            </a:r>
            <a:r>
              <a:rPr lang="en-US" sz="1800" dirty="0">
                <a:latin typeface="Roboto Slab" pitchFamily="2" charset="0"/>
                <a:ea typeface="Roboto Slab" pitchFamily="2" charset="0"/>
              </a:rPr>
              <a:t> ЮУрГУ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0E2B13AC-3131-49D0-BDC3-2B0CDC3E4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333BDB8C-06D5-4EBC-83B5-E996F8E704CB}" type="slidenum">
              <a:rPr lang="en-US" sz="1200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17</a:t>
            </a:fld>
            <a:endParaRPr lang="en-US" sz="120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BE1DE9BE-EAA5-4A5F-83A6-2046C6BFFE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582" y="2121763"/>
            <a:ext cx="2823620" cy="377301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defTabSz="91440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000" dirty="0"/>
              <a:t>3 суперкомпьютера</a:t>
            </a:r>
          </a:p>
          <a:p>
            <a:pPr marL="0" indent="0" defTabSz="91440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sz="2000" dirty="0"/>
          </a:p>
          <a:p>
            <a:pPr marL="0" indent="0" defTabSz="91440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000" dirty="0" err="1"/>
              <a:t>Суперкомпьютер</a:t>
            </a:r>
            <a:r>
              <a:rPr lang="en-US" sz="2000" dirty="0"/>
              <a:t> </a:t>
            </a:r>
            <a:r>
              <a:rPr lang="en-US" sz="2000" b="1" dirty="0" err="1"/>
              <a:t>Торнадо</a:t>
            </a:r>
            <a:r>
              <a:rPr lang="en-US" sz="2000" b="1" dirty="0"/>
              <a:t> ЮУрГУ  </a:t>
            </a:r>
            <a:r>
              <a:rPr lang="en-US" sz="2000" dirty="0"/>
              <a:t>473.6 TFLOPS</a:t>
            </a:r>
            <a:endParaRPr lang="ru-RU" sz="2000" dirty="0"/>
          </a:p>
          <a:p>
            <a:pPr marL="0" indent="0" defTabSz="91440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2000" dirty="0"/>
          </a:p>
          <a:p>
            <a:pPr marL="0" indent="0" defTabSz="91440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000" dirty="0"/>
              <a:t>(Intel Xeon X5680 6x3,33 GHz и Intel Xeon Phi 61x1,1 GHz)</a:t>
            </a:r>
            <a:endParaRPr lang="ru-RU" sz="2000" dirty="0"/>
          </a:p>
          <a:p>
            <a:pPr marL="0" indent="0" defTabSz="91440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sz="2000" dirty="0"/>
          </a:p>
          <a:p>
            <a:pPr marL="0" indent="0" defTabSz="91440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000" dirty="0"/>
              <a:t>8-й по мощности в России</a:t>
            </a:r>
            <a:endParaRPr lang="en-US" sz="2000" dirty="0"/>
          </a:p>
          <a:p>
            <a:pPr marL="0" indent="-228600" defTabSz="914400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38267958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BDB8C-06D5-4EBC-83B5-E996F8E704CB}" type="slidenum">
              <a:rPr lang="ru-RU" smtClean="0"/>
              <a:pPr/>
              <a:t>18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07393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220072" y="188640"/>
            <a:ext cx="3672408" cy="5386078"/>
          </a:xfrm>
          <a:prstGeom prst="rect">
            <a:avLst/>
          </a:prstGeom>
          <a:solidFill>
            <a:schemeClr val="bg1">
              <a:alpha val="80000"/>
            </a:schemeClr>
          </a:solidFill>
          <a:ln w="25400"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2">
            <a:extLst>
              <a:ext uri="{FF2B5EF4-FFF2-40B4-BE49-F238E27FC236}">
                <a16:creationId xmlns:a16="http://schemas.microsoft.com/office/drawing/2014/main" xmlns="" id="{D2F1CBDA-F451-4DFF-AD99-D249FEC5161F}"/>
              </a:ext>
            </a:extLst>
          </p:cNvPr>
          <p:cNvSpPr txBox="1">
            <a:spLocks/>
          </p:cNvSpPr>
          <p:nvPr/>
        </p:nvSpPr>
        <p:spPr>
          <a:xfrm>
            <a:off x="5436096" y="681037"/>
            <a:ext cx="2819430" cy="13449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800" i="0" kern="12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000" b="1" dirty="0" err="1" smtClean="0">
                <a:latin typeface="Roboto Slab" pitchFamily="2" charset="0"/>
                <a:ea typeface="Roboto Slab" pitchFamily="2" charset="0"/>
              </a:rPr>
              <a:t>Лаборатория</a:t>
            </a:r>
            <a:r>
              <a:rPr lang="en-US" sz="2000" b="1" dirty="0" smtClean="0">
                <a:latin typeface="Roboto Slab" pitchFamily="2" charset="0"/>
                <a:ea typeface="Roboto Slab" pitchFamily="2" charset="0"/>
              </a:rPr>
              <a:t> </a:t>
            </a:r>
            <a:r>
              <a:rPr lang="ru-RU" sz="2000" b="1" dirty="0" smtClean="0">
                <a:latin typeface="Roboto Slab" pitchFamily="2" charset="0"/>
                <a:ea typeface="Roboto Slab" pitchFamily="2" charset="0"/>
              </a:rPr>
              <a:t>для </a:t>
            </a:r>
            <a:r>
              <a:rPr lang="ru-RU" sz="2000" b="1" dirty="0">
                <a:latin typeface="Roboto Slab" pitchFamily="2" charset="0"/>
                <a:ea typeface="Roboto Slab" pitchFamily="2" charset="0"/>
              </a:rPr>
              <a:t>изучения технологий </a:t>
            </a:r>
            <a:r>
              <a:rPr lang="ru-RU" sz="2000" b="1" dirty="0" smtClean="0">
                <a:latin typeface="Roboto Slab" pitchFamily="2" charset="0"/>
                <a:ea typeface="Roboto Slab" pitchFamily="2" charset="0"/>
              </a:rPr>
              <a:t>ИНТЕРНЕТА ВЕЩЕЙ</a:t>
            </a:r>
            <a:endParaRPr lang="en-US" sz="2000" b="1" dirty="0"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11" name="Объект 3">
            <a:extLst>
              <a:ext uri="{FF2B5EF4-FFF2-40B4-BE49-F238E27FC236}">
                <a16:creationId xmlns:a16="http://schemas.microsoft.com/office/drawing/2014/main" xmlns="" id="{BE1DE9BE-EAA5-4A5F-83A6-2046C6BFFE32}"/>
              </a:ext>
            </a:extLst>
          </p:cNvPr>
          <p:cNvSpPr txBox="1">
            <a:spLocks/>
          </p:cNvSpPr>
          <p:nvPr/>
        </p:nvSpPr>
        <p:spPr>
          <a:xfrm>
            <a:off x="5436096" y="2409204"/>
            <a:ext cx="3456384" cy="34065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spcBef>
                <a:spcPts val="0"/>
              </a:spcBef>
              <a:buNone/>
              <a:defRPr/>
            </a:pPr>
            <a:r>
              <a:rPr lang="ru-RU" dirty="0" smtClean="0"/>
              <a:t>Учебный курс:</a:t>
            </a:r>
          </a:p>
          <a:p>
            <a:pPr marL="0" indent="0" defTabSz="914400">
              <a:spcBef>
                <a:spcPts val="0"/>
              </a:spcBef>
              <a:buNone/>
              <a:defRPr/>
            </a:pPr>
            <a:endParaRPr lang="ru-RU" dirty="0" smtClean="0"/>
          </a:p>
          <a:p>
            <a:pPr defTabSz="914400"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ru-RU" dirty="0" smtClean="0"/>
              <a:t>учебные кейсы, построенные </a:t>
            </a:r>
            <a:r>
              <a:rPr lang="ru-RU" dirty="0"/>
              <a:t>на индустриальных примерах по внедрению Интернета вещей</a:t>
            </a:r>
            <a:r>
              <a:rPr lang="ru-RU" dirty="0" smtClean="0"/>
              <a:t>.</a:t>
            </a:r>
          </a:p>
          <a:p>
            <a:pPr defTabSz="914400"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ru-RU" dirty="0" smtClean="0"/>
              <a:t>разработка </a:t>
            </a:r>
            <a:r>
              <a:rPr lang="ru-RU" dirty="0"/>
              <a:t>индивидуальных проектов Интернета вещей.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407626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0BD518EE-8F2A-4DBE-8E54-EDE24D6FA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u-RU" dirty="0">
                <a:latin typeface="Roboto Slab" pitchFamily="2" charset="0"/>
                <a:ea typeface="Roboto Slab" pitchFamily="2" charset="0"/>
              </a:rPr>
              <a:t>Международные научные лаборатории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24F67BA5-F788-44AF-B443-AC6A0F20F3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544" y="922038"/>
            <a:ext cx="4409456" cy="5027242"/>
          </a:xfrm>
        </p:spPr>
        <p:txBody>
          <a:bodyPr>
            <a:normAutofit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ru-RU" sz="1800" dirty="0">
                <a:solidFill>
                  <a:srgbClr val="2449A4"/>
                </a:solidFill>
                <a:latin typeface="Roboto Slab" pitchFamily="2" charset="0"/>
                <a:ea typeface="Roboto Slab" pitchFamily="2" charset="0"/>
                <a:cs typeface="+mj-cs"/>
              </a:rPr>
              <a:t>Лаборатория самодиагностики и самоконтроля приборов и систем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Лаборатория под руководством профессора </a:t>
            </a:r>
            <a:r>
              <a:rPr lang="ru-RU" b="1" dirty="0"/>
              <a:t>Оксфордского университета (Великобритания) </a:t>
            </a:r>
            <a:r>
              <a:rPr lang="ru-RU" b="1" dirty="0" err="1"/>
              <a:t>Мануса</a:t>
            </a:r>
            <a:r>
              <a:rPr lang="ru-RU" b="1" dirty="0"/>
              <a:t> Генри </a:t>
            </a:r>
            <a:r>
              <a:rPr lang="ru-RU" dirty="0"/>
              <a:t>занимается исследованиями в области обработки сигналов, измерительной техники и самодиагностики технических систем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686BB0B9-3B6D-40A7-8965-890B73E06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BDB8C-06D5-4EBC-83B5-E996F8E704CB}" type="slidenum">
              <a:rPr lang="ru-RU" smtClean="0"/>
              <a:pPr/>
              <a:t>19</a:t>
            </a:fld>
            <a:endParaRPr lang="ru-RU" dirty="0"/>
          </a:p>
        </p:txBody>
      </p:sp>
      <p:sp>
        <p:nvSpPr>
          <p:cNvPr id="7" name="Объект 5">
            <a:extLst>
              <a:ext uri="{FF2B5EF4-FFF2-40B4-BE49-F238E27FC236}">
                <a16:creationId xmlns:a16="http://schemas.microsoft.com/office/drawing/2014/main" xmlns="" id="{DAFCF921-CAFB-445F-88F7-CCF5344DF1D1}"/>
              </a:ext>
            </a:extLst>
          </p:cNvPr>
          <p:cNvSpPr txBox="1">
            <a:spLocks/>
          </p:cNvSpPr>
          <p:nvPr/>
        </p:nvSpPr>
        <p:spPr>
          <a:xfrm>
            <a:off x="4588882" y="907924"/>
            <a:ext cx="4409456" cy="48509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8" name="Объект 5">
            <a:extLst>
              <a:ext uri="{FF2B5EF4-FFF2-40B4-BE49-F238E27FC236}">
                <a16:creationId xmlns:a16="http://schemas.microsoft.com/office/drawing/2014/main" xmlns="" id="{76A1A01F-EA76-4C1D-A790-9B599B80C740}"/>
              </a:ext>
            </a:extLst>
          </p:cNvPr>
          <p:cNvSpPr txBox="1">
            <a:spLocks/>
          </p:cNvSpPr>
          <p:nvPr/>
        </p:nvSpPr>
        <p:spPr>
          <a:xfrm>
            <a:off x="4588882" y="922038"/>
            <a:ext cx="4409456" cy="50272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ru-RU" sz="1800" dirty="0">
                <a:solidFill>
                  <a:srgbClr val="2449A4"/>
                </a:solidFill>
                <a:latin typeface="Roboto Slab" pitchFamily="2" charset="0"/>
                <a:ea typeface="Roboto Slab" pitchFamily="2" charset="0"/>
                <a:cs typeface="+mj-cs"/>
              </a:rPr>
              <a:t>Лаборатория проблемно-ориентированных облачных сред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Лаборатория под руководством профессора </a:t>
            </a:r>
            <a:r>
              <a:rPr lang="ru-RU" b="1" dirty="0"/>
              <a:t>Центра научных исследований и высшего образования г. </a:t>
            </a:r>
            <a:r>
              <a:rPr lang="ru-RU" b="1" dirty="0" err="1"/>
              <a:t>Энсенады</a:t>
            </a:r>
            <a:r>
              <a:rPr lang="ru-RU" b="1" dirty="0"/>
              <a:t> (Мексика) Андрея Черных</a:t>
            </a:r>
            <a:r>
              <a:rPr lang="ru-RU" dirty="0"/>
              <a:t> занимается исследованиями в области технологий распределенных вычислений и облачных технологий.</a:t>
            </a:r>
          </a:p>
        </p:txBody>
      </p:sp>
      <p:pic>
        <p:nvPicPr>
          <p:cNvPr id="5122" name="Picture 2" descr="http://eecs.susu.ru/wp-content/uploads/2017/02/dsc_2109_0-272x182.jpg">
            <a:extLst>
              <a:ext uri="{FF2B5EF4-FFF2-40B4-BE49-F238E27FC236}">
                <a16:creationId xmlns:a16="http://schemas.microsoft.com/office/drawing/2014/main" xmlns="" id="{996BB312-C9DA-462C-8860-988DF4E7E4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99850"/>
            <a:ext cx="2590800" cy="1733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eecs.susu.ru/wp-content/uploads/2016/12/o_PbGlrQHTU-272x182.jpg">
            <a:extLst>
              <a:ext uri="{FF2B5EF4-FFF2-40B4-BE49-F238E27FC236}">
                <a16:creationId xmlns:a16="http://schemas.microsoft.com/office/drawing/2014/main" xmlns="" id="{2080A1B5-101E-4AF9-9276-CF4FD4F9A4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98210" y="1599850"/>
            <a:ext cx="2590800" cy="1733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6701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22055711-48C5-413E-BB8C-2EA40C871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u-RU" dirty="0" smtClean="0">
                <a:latin typeface="Roboto Slab" pitchFamily="2" charset="0"/>
                <a:ea typeface="Roboto Slab" pitchFamily="2" charset="0"/>
              </a:rPr>
              <a:t>Южно-Уральский государственный университет</a:t>
            </a:r>
            <a:endParaRPr lang="ru-RU" dirty="0"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3828C1D6-F576-4E4C-AEED-590EC026D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BDB8C-06D5-4EBC-83B5-E996F8E704CB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715008" y="4000504"/>
            <a:ext cx="34289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Roboto Slab" pitchFamily="2" charset="0"/>
                <a:ea typeface="Roboto Slab" pitchFamily="2" charset="0"/>
              </a:rPr>
              <a:t>Корпуса в Челябинске и филиалы по области</a:t>
            </a:r>
            <a:endParaRPr lang="ru-RU" sz="2400" dirty="0">
              <a:latin typeface="Roboto Slab" pitchFamily="2" charset="0"/>
              <a:ea typeface="Roboto Slab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428736"/>
            <a:ext cx="3786214" cy="3854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 descr="C:\Users\User\Desktop\удалить\icons8-студент-6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2714620"/>
            <a:ext cx="928694" cy="92869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643570" y="1643050"/>
            <a:ext cx="30718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Roboto Slab" pitchFamily="2" charset="0"/>
                <a:ea typeface="Roboto Slab" pitchFamily="2" charset="0"/>
              </a:rPr>
              <a:t>&gt;</a:t>
            </a:r>
            <a:r>
              <a:rPr lang="ru-RU" sz="2400" dirty="0" smtClean="0">
                <a:latin typeface="Roboto Slab" pitchFamily="2" charset="0"/>
                <a:ea typeface="Roboto Slab" pitchFamily="2" charset="0"/>
              </a:rPr>
              <a:t>3</a:t>
            </a:r>
            <a:r>
              <a:rPr lang="en-US" sz="2400" dirty="0" smtClean="0">
                <a:latin typeface="Roboto Slab" pitchFamily="2" charset="0"/>
                <a:ea typeface="Roboto Slab" pitchFamily="2" charset="0"/>
              </a:rPr>
              <a:t>2</a:t>
            </a:r>
            <a:r>
              <a:rPr lang="ru-RU" sz="2400" dirty="0" smtClean="0">
                <a:latin typeface="Roboto Slab" pitchFamily="2" charset="0"/>
                <a:ea typeface="Roboto Slab" pitchFamily="2" charset="0"/>
              </a:rPr>
              <a:t> </a:t>
            </a:r>
            <a:r>
              <a:rPr lang="ru-RU" sz="2400" dirty="0">
                <a:latin typeface="Roboto Slab" pitchFamily="2" charset="0"/>
                <a:ea typeface="Roboto Slab" pitchFamily="2" charset="0"/>
              </a:rPr>
              <a:t>000 </a:t>
            </a:r>
            <a:r>
              <a:rPr lang="ru-RU" sz="2400" dirty="0" smtClean="0">
                <a:latin typeface="Roboto Slab" pitchFamily="2" charset="0"/>
                <a:ea typeface="Roboto Slab" pitchFamily="2" charset="0"/>
              </a:rPr>
              <a:t>студентов</a:t>
            </a:r>
            <a:endParaRPr lang="ru-RU" sz="2400" dirty="0">
              <a:latin typeface="Roboto Slab" pitchFamily="2" charset="0"/>
              <a:ea typeface="Roboto Slab" pitchFamily="2" charset="0"/>
            </a:endParaRPr>
          </a:p>
        </p:txBody>
      </p:sp>
      <p:pic>
        <p:nvPicPr>
          <p:cNvPr id="1028" name="Picture 4" descr="C:\Users\User\Desktop\удалить\icons8-студенты-6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1285860"/>
            <a:ext cx="895352" cy="895352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5643570" y="2500306"/>
            <a:ext cx="30718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Roboto Slab" pitchFamily="2" charset="0"/>
                <a:ea typeface="Roboto Slab" pitchFamily="2" charset="0"/>
              </a:rPr>
              <a:t>&gt; 2 000 </a:t>
            </a:r>
            <a:r>
              <a:rPr lang="ru-RU" sz="2400" dirty="0" smtClean="0">
                <a:latin typeface="Roboto Slab" pitchFamily="2" charset="0"/>
                <a:ea typeface="Roboto Slab" pitchFamily="2" charset="0"/>
              </a:rPr>
              <a:t>кандидатов и докторов наук</a:t>
            </a:r>
            <a:endParaRPr lang="ru-RU" sz="2400" dirty="0">
              <a:latin typeface="Roboto Slab" pitchFamily="2" charset="0"/>
              <a:ea typeface="Roboto Slab" pitchFamily="2" charset="0"/>
            </a:endParaRPr>
          </a:p>
        </p:txBody>
      </p:sp>
      <p:pic>
        <p:nvPicPr>
          <p:cNvPr id="1029" name="Picture 5" descr="C:\Users\User\Desktop\удалить\icons8-маркер-64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9124" y="4214818"/>
            <a:ext cx="895352" cy="8953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9487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Картинки по запросу метра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8288" y="769962"/>
            <a:ext cx="1584176" cy="1287143"/>
          </a:xfrm>
          <a:prstGeom prst="rect">
            <a:avLst/>
          </a:prstGeom>
          <a:noFill/>
        </p:spPr>
      </p:pic>
      <p:sp>
        <p:nvSpPr>
          <p:cNvPr id="3" name="AutoShape 4" descr="Image result for университет итмо"/>
          <p:cNvSpPr>
            <a:spLocks noChangeAspect="1" noChangeArrowheads="1"/>
          </p:cNvSpPr>
          <p:nvPr/>
        </p:nvSpPr>
        <p:spPr bwMode="auto">
          <a:xfrm>
            <a:off x="683568" y="5301208"/>
            <a:ext cx="3024336" cy="3024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6" name="Picture 8" descr="Image result for Отделение инженерных наук Оксфордского университет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32" y="4396811"/>
            <a:ext cx="1286467" cy="1610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7" descr="D:\SUSU\МР ВШ ЭКН\презентация ВШ ЭКН\макеев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4926" y="2233898"/>
            <a:ext cx="1944216" cy="1419196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51962" y="762457"/>
            <a:ext cx="1666875" cy="100012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21980" y="1009352"/>
            <a:ext cx="2554238" cy="1297608"/>
          </a:xfrm>
          <a:prstGeom prst="rect">
            <a:avLst/>
          </a:prstGeom>
        </p:spPr>
      </p:pic>
      <p:pic>
        <p:nvPicPr>
          <p:cNvPr id="2062" name="Picture 14" descr="Related image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499" t="15564" r="14943" b="38109"/>
          <a:stretch/>
        </p:blipFill>
        <p:spPr bwMode="auto">
          <a:xfrm>
            <a:off x="255010" y="2824247"/>
            <a:ext cx="1878112" cy="821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DEFB4D76-0A13-41A4-80F9-9C8F3323B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>
                <a:latin typeface="Roboto Slab" pitchFamily="2" charset="0"/>
                <a:ea typeface="Roboto Slab" pitchFamily="2" charset="0"/>
              </a:rPr>
              <a:t>Промышленные партнеры ВШ ЭКН</a:t>
            </a:r>
            <a:endParaRPr lang="ru-RU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F18F3526-A782-45B6-AB1B-A0EDAE3EB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BDB8C-06D5-4EBC-83B5-E996F8E704CB}" type="slidenum">
              <a:rPr lang="ru-RU" smtClean="0"/>
              <a:pPr/>
              <a:t>20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443225" y="1878009"/>
            <a:ext cx="4464496" cy="3818564"/>
          </a:xfrm>
          <a:prstGeom prst="roundRect">
            <a:avLst/>
          </a:prstGeom>
          <a:solidFill>
            <a:schemeClr val="bg1"/>
          </a:solidFill>
          <a:ln>
            <a:solidFill>
              <a:srgbClr val="2449A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</a:pPr>
            <a:r>
              <a:rPr lang="ru-RU" sz="2400" dirty="0">
                <a:solidFill>
                  <a:srgbClr val="005A9E"/>
                </a:solidFill>
                <a:ea typeface="+mj-ea"/>
                <a:cs typeface="Arial" pitchFamily="34" charset="0"/>
              </a:rPr>
              <a:t>Прохождение практик в ведущих промышленных и </a:t>
            </a:r>
            <a:r>
              <a:rPr lang="en-US" sz="2400" dirty="0">
                <a:solidFill>
                  <a:srgbClr val="005A9E"/>
                </a:solidFill>
                <a:ea typeface="+mj-ea"/>
                <a:cs typeface="Arial" pitchFamily="34" charset="0"/>
              </a:rPr>
              <a:t>IT-</a:t>
            </a:r>
            <a:r>
              <a:rPr lang="ru-RU" sz="2400" dirty="0">
                <a:solidFill>
                  <a:srgbClr val="005A9E"/>
                </a:solidFill>
                <a:ea typeface="+mj-ea"/>
                <a:cs typeface="Arial" pitchFamily="34" charset="0"/>
              </a:rPr>
              <a:t>компаниях</a:t>
            </a:r>
            <a:endParaRPr lang="en-US" sz="2400" dirty="0">
              <a:solidFill>
                <a:srgbClr val="005A9E"/>
              </a:solidFill>
              <a:ea typeface="+mj-ea"/>
              <a:cs typeface="Arial" pitchFamily="34" charset="0"/>
            </a:endParaRPr>
          </a:p>
          <a:p>
            <a:pPr algn="ctr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</a:pPr>
            <a:r>
              <a:rPr lang="ru-RU" sz="2400" dirty="0">
                <a:solidFill>
                  <a:srgbClr val="005A9E"/>
                </a:solidFill>
                <a:ea typeface="+mj-ea"/>
                <a:cs typeface="Arial" pitchFamily="34" charset="0"/>
              </a:rPr>
              <a:t>Взаимодействие с всемирно известными партнерами</a:t>
            </a:r>
          </a:p>
          <a:p>
            <a:pPr algn="ctr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</a:pPr>
            <a:r>
              <a:rPr lang="ru-RU" sz="2400" dirty="0">
                <a:solidFill>
                  <a:srgbClr val="005A9E"/>
                </a:solidFill>
                <a:ea typeface="+mj-ea"/>
                <a:cs typeface="Arial" pitchFamily="34" charset="0"/>
              </a:rPr>
              <a:t>Возможность последующего трудоустройства</a:t>
            </a:r>
          </a:p>
          <a:p>
            <a:pPr algn="ctr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</a:pPr>
            <a:r>
              <a:rPr lang="ru-RU" sz="2400" dirty="0">
                <a:solidFill>
                  <a:srgbClr val="005A9E"/>
                </a:solidFill>
                <a:ea typeface="+mj-ea"/>
                <a:cs typeface="Arial" pitchFamily="34" charset="0"/>
              </a:rPr>
              <a:t>Сотрудничество с мировыми научными организациям</a:t>
            </a:r>
            <a:endParaRPr lang="ru-RU" dirty="0">
              <a:solidFill>
                <a:srgbClr val="005A9E"/>
              </a:solidFill>
              <a:ea typeface="+mj-ea"/>
              <a:cs typeface="Arial" pitchFamily="34" charset="0"/>
            </a:endParaRPr>
          </a:p>
        </p:txBody>
      </p:sp>
      <p:pic>
        <p:nvPicPr>
          <p:cNvPr id="6146" name="Picture 2" descr="https://www.npoa.ru/public/upload/file/NPOA.png">
            <a:extLst>
              <a:ext uri="{FF2B5EF4-FFF2-40B4-BE49-F238E27FC236}">
                <a16:creationId xmlns:a16="http://schemas.microsoft.com/office/drawing/2014/main" xmlns="" id="{0B138046-37C5-48AE-9F44-28D1DFF3FF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482" b="28061"/>
          <a:stretch/>
        </p:blipFill>
        <p:spPr bwMode="auto">
          <a:xfrm>
            <a:off x="3894440" y="6112537"/>
            <a:ext cx="3203848" cy="45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steelguru.com/uploads/news/mmk-completes-phase-1-of-air-protection-environmental-complex-construction_26964.jpg">
            <a:extLst>
              <a:ext uri="{FF2B5EF4-FFF2-40B4-BE49-F238E27FC236}">
                <a16:creationId xmlns:a16="http://schemas.microsoft.com/office/drawing/2014/main" xmlns="" id="{948D5E75-7921-45F4-A20F-51898EF172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58683" y="4127811"/>
            <a:ext cx="2070037" cy="1551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827674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Картинки по запросу лаппеенрантский технологический университет"/>
          <p:cNvPicPr>
            <a:picLocks noChangeAspect="1" noChangeArrowheads="1"/>
          </p:cNvPicPr>
          <p:nvPr/>
        </p:nvPicPr>
        <p:blipFill rotWithShape="1">
          <a:blip r:embed="rId3" cstate="print"/>
          <a:srcRect l="7968" t="20265" r="10540" b="17315"/>
          <a:stretch/>
        </p:blipFill>
        <p:spPr bwMode="auto">
          <a:xfrm>
            <a:off x="586861" y="1366323"/>
            <a:ext cx="3168352" cy="970730"/>
          </a:xfrm>
          <a:prstGeom prst="rect">
            <a:avLst/>
          </a:prstGeom>
          <a:noFill/>
        </p:spPr>
      </p:pic>
      <p:pic>
        <p:nvPicPr>
          <p:cNvPr id="8" name="Picture 2" descr="Картинки по запросу эразмус+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87556" y="980728"/>
            <a:ext cx="1428750" cy="1285876"/>
          </a:xfrm>
          <a:prstGeom prst="rect">
            <a:avLst/>
          </a:prstGeom>
          <a:noFill/>
        </p:spPr>
      </p:pic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xmlns="" val="2529409215"/>
              </p:ext>
            </p:extLst>
          </p:nvPr>
        </p:nvGraphicFramePr>
        <p:xfrm>
          <a:off x="4865949" y="2360938"/>
          <a:ext cx="4071964" cy="2308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xmlns="" id="{292ED4BB-A794-4F53-9B22-F718E8297D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521425245"/>
              </p:ext>
            </p:extLst>
          </p:nvPr>
        </p:nvGraphicFramePr>
        <p:xfrm>
          <a:off x="230232" y="2401127"/>
          <a:ext cx="3714776" cy="1200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39DBD37A-E3BD-4652-95A7-E292B49B4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>
                <a:latin typeface="Roboto Slab" pitchFamily="2" charset="0"/>
                <a:ea typeface="Roboto Slab" pitchFamily="2" charset="0"/>
              </a:rPr>
              <a:t>Зарубежное сотрудничество</a:t>
            </a:r>
            <a:endParaRPr lang="ru-RU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119A530B-FD57-4354-94F1-CDCD13EC2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BDB8C-06D5-4EBC-83B5-E996F8E704CB}" type="slidenum">
              <a:rPr lang="ru-RU" smtClean="0"/>
              <a:pPr/>
              <a:t>21</a:t>
            </a:fld>
            <a:endParaRPr lang="ru-RU"/>
          </a:p>
        </p:txBody>
      </p:sp>
      <p:pic>
        <p:nvPicPr>
          <p:cNvPr id="7170" name="Picture 2" descr="http://eecs.susu.ru/wp-content/uploads/2017/06/aau-logo_black1-500x265.png">
            <a:extLst>
              <a:ext uri="{FF2B5EF4-FFF2-40B4-BE49-F238E27FC236}">
                <a16:creationId xmlns:a16="http://schemas.microsoft.com/office/drawing/2014/main" xmlns="" id="{50147561-C48C-422D-A626-29FCFA8152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582358"/>
            <a:ext cx="2109703" cy="1118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eecs.susu.ru/wp-content/uploads/2017/06/14-universit-t-rostock1.png">
            <a:extLst>
              <a:ext uri="{FF2B5EF4-FFF2-40B4-BE49-F238E27FC236}">
                <a16:creationId xmlns:a16="http://schemas.microsoft.com/office/drawing/2014/main" xmlns="" id="{317BECA8-00E5-4A60-9B22-7CBC49195B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765191"/>
            <a:ext cx="2162175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eecs.susu.ru/wp-content/uploads/2017/06/Logo_cicese_mr_con_margen1.jpg">
            <a:extLst>
              <a:ext uri="{FF2B5EF4-FFF2-40B4-BE49-F238E27FC236}">
                <a16:creationId xmlns:a16="http://schemas.microsoft.com/office/drawing/2014/main" xmlns="" id="{6194B5F2-A27E-42A3-B9CB-1D6CD696A3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85154" y="4765191"/>
            <a:ext cx="2107332" cy="1109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eecs.susu.ru/wp-content/uploads/2017/06/institution-54-UCLAN1.jpg">
            <a:extLst>
              <a:ext uri="{FF2B5EF4-FFF2-40B4-BE49-F238E27FC236}">
                <a16:creationId xmlns:a16="http://schemas.microsoft.com/office/drawing/2014/main" xmlns="" id="{DC7A2EEB-E839-4EE4-921A-130314D3DB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4413" y="4667996"/>
            <a:ext cx="19050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1923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35F1390-969D-4579-85C2-874F46AF0F8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12579"/>
          <a:stretch/>
        </p:blipFill>
        <p:spPr>
          <a:xfrm>
            <a:off x="288032" y="836712"/>
            <a:ext cx="8532440" cy="3268814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0D7CF595-5041-4D81-AA25-C9964BB460A8}"/>
              </a:ext>
            </a:extLst>
          </p:cNvPr>
          <p:cNvSpPr/>
          <p:nvPr/>
        </p:nvSpPr>
        <p:spPr>
          <a:xfrm>
            <a:off x="4572000" y="3037408"/>
            <a:ext cx="4392488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C430581-26F2-4FB2-8BA5-2FFF3E59C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u-RU" dirty="0">
                <a:latin typeface="Roboto Slab" pitchFamily="2" charset="0"/>
                <a:ea typeface="Roboto Slab" pitchFamily="2" charset="0"/>
              </a:rPr>
              <a:t>Лекции ученых мирового уровня в ВШ ЭКН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C850FCD1-1CDA-42A2-8DF1-CB886286A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BDB8C-06D5-4EBC-83B5-E996F8E704CB}" type="slidenum">
              <a:rPr lang="ru-RU" smtClean="0"/>
              <a:pPr/>
              <a:t>22</a:t>
            </a:fld>
            <a:endParaRPr lang="ru-RU" dirty="0"/>
          </a:p>
        </p:txBody>
      </p:sp>
      <p:pic>
        <p:nvPicPr>
          <p:cNvPr id="8194" name="Picture 2" descr="https://pp.userapi.com/c638623/v638623566/3a19d/WORq70NII7o.jpg">
            <a:extLst>
              <a:ext uri="{FF2B5EF4-FFF2-40B4-BE49-F238E27FC236}">
                <a16:creationId xmlns:a16="http://schemas.microsoft.com/office/drawing/2014/main" xmlns="" id="{3C727015-14C7-4EFB-B0C2-B11FC461DF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561" t="7741" r="12581" b="22703"/>
          <a:stretch/>
        </p:blipFill>
        <p:spPr bwMode="auto">
          <a:xfrm>
            <a:off x="4788024" y="2800432"/>
            <a:ext cx="9001000" cy="8115135"/>
          </a:xfrm>
          <a:prstGeom prst="pie">
            <a:avLst>
              <a:gd name="adj1" fmla="val 10801707"/>
              <a:gd name="adj2" fmla="val 16274155"/>
            </a:avLst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ADE7076-5D59-49B0-A636-F6FF0A5B8D3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4077604"/>
            <a:ext cx="4111388" cy="1051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713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www.susu.ru/sites/default/files/field/image/67b8zsq-1de.jpg">
            <a:extLst>
              <a:ext uri="{FF2B5EF4-FFF2-40B4-BE49-F238E27FC236}">
                <a16:creationId xmlns:a16="http://schemas.microsoft.com/office/drawing/2014/main" xmlns="" id="{60776EC6-FC70-4866-A862-DF9D761E43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831" r="34329" b="-1"/>
          <a:stretch/>
        </p:blipFill>
        <p:spPr bwMode="auto">
          <a:xfrm>
            <a:off x="5667327" y="10"/>
            <a:ext cx="3476673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883A7F0C-1331-4A84-A905-69B46ED38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544" y="108248"/>
            <a:ext cx="5201544" cy="64551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u-RU" dirty="0">
                <a:latin typeface="Roboto Slab" pitchFamily="2" charset="0"/>
                <a:ea typeface="Roboto Slab" pitchFamily="2" charset="0"/>
              </a:rPr>
              <a:t>Инновации</a:t>
            </a:r>
            <a:r>
              <a:rPr lang="en-US" dirty="0">
                <a:latin typeface="Roboto Slab" pitchFamily="2" charset="0"/>
                <a:ea typeface="Roboto Slab" pitchFamily="2" charset="0"/>
              </a:rPr>
              <a:t> с </a:t>
            </a:r>
            <a:r>
              <a:rPr lang="en-US" dirty="0" err="1">
                <a:latin typeface="Roboto Slab" pitchFamily="2" charset="0"/>
                <a:ea typeface="Roboto Slab" pitchFamily="2" charset="0"/>
              </a:rPr>
              <a:t>первого</a:t>
            </a:r>
            <a:r>
              <a:rPr lang="en-US" dirty="0">
                <a:latin typeface="Roboto Slab" pitchFamily="2" charset="0"/>
                <a:ea typeface="Roboto Slab" pitchFamily="2" charset="0"/>
              </a:rPr>
              <a:t> </a:t>
            </a:r>
            <a:r>
              <a:rPr lang="en-US" dirty="0" err="1">
                <a:latin typeface="Roboto Slab" pitchFamily="2" charset="0"/>
                <a:ea typeface="Roboto Slab" pitchFamily="2" charset="0"/>
              </a:rPr>
              <a:t>курса</a:t>
            </a:r>
            <a:endParaRPr lang="en-US" dirty="0"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BF28259F-C3D9-4E23-8F60-EF9F4D372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333BDB8C-06D5-4EBC-83B5-E996F8E704CB}" type="slidenum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23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52919C43-955D-42F0-B76D-92976DAB3A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7150" y="764303"/>
            <a:ext cx="5667327" cy="5475907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0" indent="0" defTabSz="914400">
              <a:spcBef>
                <a:spcPts val="0"/>
              </a:spcBef>
              <a:buNone/>
            </a:pPr>
            <a:r>
              <a:rPr lang="en-US" sz="1400" dirty="0" err="1"/>
              <a:t>Более</a:t>
            </a:r>
            <a:r>
              <a:rPr lang="en-US" sz="1400" dirty="0"/>
              <a:t> 30 </a:t>
            </a:r>
            <a:r>
              <a:rPr lang="en-US" sz="1400" dirty="0" err="1"/>
              <a:t>студентов</a:t>
            </a:r>
            <a:r>
              <a:rPr lang="en-US" sz="1400" dirty="0"/>
              <a:t> ВШ ЭКН – </a:t>
            </a:r>
            <a:r>
              <a:rPr lang="en-US" sz="1400" dirty="0" err="1"/>
              <a:t>победители</a:t>
            </a:r>
            <a:r>
              <a:rPr lang="en-US" sz="1400" dirty="0"/>
              <a:t> </a:t>
            </a:r>
            <a:r>
              <a:rPr lang="en-US" sz="1400" dirty="0" err="1"/>
              <a:t>инновационных</a:t>
            </a:r>
            <a:r>
              <a:rPr lang="en-US" sz="1400" dirty="0"/>
              <a:t> </a:t>
            </a:r>
            <a:r>
              <a:rPr lang="en-US" sz="1400" dirty="0" err="1"/>
              <a:t>конкурсов</a:t>
            </a:r>
            <a:r>
              <a:rPr lang="en-US" sz="1400" dirty="0"/>
              <a:t>, </a:t>
            </a:r>
            <a:r>
              <a:rPr lang="en-US" sz="1400" dirty="0" err="1"/>
              <a:t>олимпиад</a:t>
            </a:r>
            <a:r>
              <a:rPr lang="en-US" sz="1400" dirty="0"/>
              <a:t> и </a:t>
            </a:r>
            <a:r>
              <a:rPr lang="en-US" sz="1400" dirty="0" err="1"/>
              <a:t>соревнований</a:t>
            </a:r>
            <a:r>
              <a:rPr lang="en-US" sz="1400" dirty="0"/>
              <a:t>. </a:t>
            </a:r>
            <a:r>
              <a:rPr lang="en-US" sz="1400" dirty="0" err="1"/>
              <a:t>Каждый</a:t>
            </a:r>
            <a:r>
              <a:rPr lang="en-US" sz="1400" dirty="0"/>
              <a:t> </a:t>
            </a:r>
            <a:r>
              <a:rPr lang="en-US" sz="1400" dirty="0" err="1"/>
              <a:t>победитель</a:t>
            </a:r>
            <a:r>
              <a:rPr lang="en-US" sz="1400" dirty="0"/>
              <a:t> </a:t>
            </a:r>
            <a:r>
              <a:rPr lang="en-US" sz="1400" dirty="0" err="1"/>
              <a:t>всероссийского</a:t>
            </a:r>
            <a:r>
              <a:rPr lang="en-US" sz="1400" dirty="0"/>
              <a:t> </a:t>
            </a:r>
            <a:r>
              <a:rPr lang="en-US" sz="1400" dirty="0" err="1"/>
              <a:t>конкурса</a:t>
            </a:r>
            <a:r>
              <a:rPr lang="en-US" sz="1400" dirty="0"/>
              <a:t> «У.М.Н.И.К.» </a:t>
            </a:r>
            <a:r>
              <a:rPr lang="en-US" sz="1400" dirty="0" err="1"/>
              <a:t>получает</a:t>
            </a:r>
            <a:r>
              <a:rPr lang="en-US" sz="1400" dirty="0"/>
              <a:t> </a:t>
            </a:r>
            <a:r>
              <a:rPr lang="en-US" sz="1400" b="1" dirty="0"/>
              <a:t>500 </a:t>
            </a:r>
            <a:r>
              <a:rPr lang="en-US" sz="1400" b="1" dirty="0" err="1"/>
              <a:t>тысяч</a:t>
            </a:r>
            <a:r>
              <a:rPr lang="en-US" sz="1400" b="1" dirty="0"/>
              <a:t> </a:t>
            </a:r>
            <a:r>
              <a:rPr lang="en-US" sz="1400" b="1" dirty="0" err="1"/>
              <a:t>рублей</a:t>
            </a:r>
            <a:r>
              <a:rPr lang="en-US" sz="1400" b="1" dirty="0"/>
              <a:t> </a:t>
            </a:r>
            <a:r>
              <a:rPr lang="en-US" sz="1400" dirty="0" err="1"/>
              <a:t>на</a:t>
            </a:r>
            <a:r>
              <a:rPr lang="en-US" sz="1400" dirty="0"/>
              <a:t> </a:t>
            </a:r>
            <a:r>
              <a:rPr lang="en-US" sz="1400" dirty="0" err="1"/>
              <a:t>реализацию</a:t>
            </a:r>
            <a:r>
              <a:rPr lang="en-US" sz="1400" dirty="0"/>
              <a:t> </a:t>
            </a:r>
            <a:r>
              <a:rPr lang="en-US" sz="1400" dirty="0" err="1"/>
              <a:t>собственного</a:t>
            </a:r>
            <a:r>
              <a:rPr lang="en-US" sz="1400" dirty="0"/>
              <a:t> </a:t>
            </a:r>
            <a:r>
              <a:rPr lang="en-US" sz="1400" dirty="0" err="1"/>
              <a:t>проекта</a:t>
            </a:r>
            <a:r>
              <a:rPr lang="en-US" sz="1400" dirty="0"/>
              <a:t> в </a:t>
            </a:r>
            <a:r>
              <a:rPr lang="en-US" sz="1400" dirty="0" err="1"/>
              <a:t>области</a:t>
            </a:r>
            <a:r>
              <a:rPr lang="en-US" sz="1400" dirty="0"/>
              <a:t> ИТ и </a:t>
            </a:r>
            <a:r>
              <a:rPr lang="en-US" sz="1400" dirty="0" err="1"/>
              <a:t>приборостроения</a:t>
            </a:r>
            <a:r>
              <a:rPr lang="en-US" sz="1400" dirty="0"/>
              <a:t>.</a:t>
            </a:r>
          </a:p>
          <a:p>
            <a:pPr indent="-228600" defTabSz="914400">
              <a:spcBef>
                <a:spcPts val="0"/>
              </a:spcBef>
            </a:pPr>
            <a:endParaRPr lang="en-US" sz="1400" dirty="0"/>
          </a:p>
          <a:p>
            <a:pPr indent="-228600" defTabSz="914400">
              <a:spcBef>
                <a:spcPts val="0"/>
              </a:spcBef>
              <a:spcAft>
                <a:spcPts val="1200"/>
              </a:spcAft>
              <a:buClr>
                <a:srgbClr val="92D050"/>
              </a:buClr>
              <a:defRPr/>
            </a:pPr>
            <a:r>
              <a:rPr lang="en-US" altLang="ru-RU" sz="1400" b="1" dirty="0" err="1"/>
              <a:t>Победители</a:t>
            </a:r>
            <a:r>
              <a:rPr lang="en-US" altLang="ru-RU" sz="1400" b="1" dirty="0"/>
              <a:t> </a:t>
            </a:r>
            <a:r>
              <a:rPr lang="en-US" altLang="ru-RU" sz="1400" b="1" dirty="0" err="1"/>
              <a:t>конкурса</a:t>
            </a:r>
            <a:r>
              <a:rPr lang="en-US" altLang="ru-RU" sz="1400" b="1" dirty="0"/>
              <a:t> У.М.Н.И.К 2017 </a:t>
            </a:r>
            <a:r>
              <a:rPr lang="en-US" altLang="ru-RU" sz="1400" b="1" dirty="0" err="1"/>
              <a:t>года</a:t>
            </a:r>
            <a:r>
              <a:rPr lang="en-US" altLang="ru-RU" sz="1400" b="1" dirty="0"/>
              <a:t>:</a:t>
            </a:r>
          </a:p>
          <a:p>
            <a:pPr marL="342900" indent="-228600" defTabSz="914400">
              <a:spcBef>
                <a:spcPts val="0"/>
              </a:spcBef>
              <a:spcAft>
                <a:spcPts val="1200"/>
              </a:spcAft>
            </a:pPr>
            <a:r>
              <a:rPr lang="en-US" sz="1400" b="1" dirty="0" err="1">
                <a:solidFill>
                  <a:srgbClr val="2449A4"/>
                </a:solidFill>
              </a:rPr>
              <a:t>Дударев</a:t>
            </a:r>
            <a:r>
              <a:rPr lang="en-US" sz="1400" b="1" dirty="0">
                <a:solidFill>
                  <a:srgbClr val="2449A4"/>
                </a:solidFill>
              </a:rPr>
              <a:t> </a:t>
            </a:r>
            <a:r>
              <a:rPr lang="en-US" sz="1400" b="1" dirty="0" err="1">
                <a:solidFill>
                  <a:srgbClr val="2449A4"/>
                </a:solidFill>
              </a:rPr>
              <a:t>Николай</a:t>
            </a:r>
            <a:r>
              <a:rPr lang="en-US" sz="1400" b="1" dirty="0">
                <a:solidFill>
                  <a:srgbClr val="2449A4"/>
                </a:solidFill>
              </a:rPr>
              <a:t> </a:t>
            </a:r>
            <a:r>
              <a:rPr lang="en-US" sz="1400" b="1" dirty="0" err="1">
                <a:solidFill>
                  <a:srgbClr val="2449A4"/>
                </a:solidFill>
              </a:rPr>
              <a:t>Валерьевич</a:t>
            </a:r>
            <a:r>
              <a:rPr lang="en-US" sz="1400" b="1" dirty="0">
                <a:solidFill>
                  <a:srgbClr val="2449A4"/>
                </a:solidFill>
              </a:rPr>
              <a:t> (</a:t>
            </a:r>
            <a:r>
              <a:rPr lang="en-US" sz="1400" b="1" dirty="0" err="1">
                <a:solidFill>
                  <a:srgbClr val="2449A4"/>
                </a:solidFill>
              </a:rPr>
              <a:t>Аспирант</a:t>
            </a:r>
            <a:r>
              <a:rPr lang="en-US" sz="1400" b="1" dirty="0">
                <a:solidFill>
                  <a:srgbClr val="2449A4"/>
                </a:solidFill>
              </a:rPr>
              <a:t> </a:t>
            </a:r>
            <a:r>
              <a:rPr lang="en-US" sz="1400" b="1" dirty="0" err="1">
                <a:solidFill>
                  <a:srgbClr val="2449A4"/>
                </a:solidFill>
              </a:rPr>
              <a:t>кафедры</a:t>
            </a:r>
            <a:r>
              <a:rPr lang="en-US" sz="1400" b="1" dirty="0">
                <a:solidFill>
                  <a:srgbClr val="2449A4"/>
                </a:solidFill>
              </a:rPr>
              <a:t> ИКТ):</a:t>
            </a:r>
            <a:r>
              <a:rPr lang="en-US" sz="1400" dirty="0"/>
              <a:t> </a:t>
            </a:r>
            <a:r>
              <a:rPr lang="en-US" sz="1400" i="1" dirty="0" err="1"/>
              <a:t>Разработка</a:t>
            </a:r>
            <a:r>
              <a:rPr lang="en-US" sz="1400" i="1" dirty="0"/>
              <a:t> </a:t>
            </a:r>
            <a:r>
              <a:rPr lang="en-US" sz="1400" i="1" dirty="0" err="1"/>
              <a:t>объёмно-модульной</a:t>
            </a:r>
            <a:r>
              <a:rPr lang="en-US" sz="1400" i="1" dirty="0"/>
              <a:t> </a:t>
            </a:r>
            <a:r>
              <a:rPr lang="en-US" sz="1400" i="1" dirty="0" err="1"/>
              <a:t>технологии</a:t>
            </a:r>
            <a:r>
              <a:rPr lang="en-US" sz="1400" i="1" dirty="0"/>
              <a:t> ВЧ и СВЧ </a:t>
            </a:r>
            <a:r>
              <a:rPr lang="en-US" sz="1400" i="1" dirty="0" err="1"/>
              <a:t>устройств</a:t>
            </a:r>
            <a:endParaRPr lang="en-US" sz="1400" i="1" dirty="0"/>
          </a:p>
          <a:p>
            <a:pPr marL="342900" indent="-228600" defTabSz="914400">
              <a:spcBef>
                <a:spcPts val="0"/>
              </a:spcBef>
              <a:spcAft>
                <a:spcPts val="1200"/>
              </a:spcAft>
            </a:pPr>
            <a:r>
              <a:rPr lang="en-US" sz="1400" b="1" dirty="0" err="1">
                <a:solidFill>
                  <a:srgbClr val="2449A4"/>
                </a:solidFill>
              </a:rPr>
              <a:t>Клецко</a:t>
            </a:r>
            <a:r>
              <a:rPr lang="en-US" sz="1400" b="1" dirty="0">
                <a:solidFill>
                  <a:srgbClr val="2449A4"/>
                </a:solidFill>
              </a:rPr>
              <a:t> </a:t>
            </a:r>
            <a:r>
              <a:rPr lang="en-US" sz="1400" b="1" dirty="0" err="1">
                <a:solidFill>
                  <a:srgbClr val="2449A4"/>
                </a:solidFill>
              </a:rPr>
              <a:t>Дария</a:t>
            </a:r>
            <a:r>
              <a:rPr lang="en-US" sz="1400" b="1" dirty="0">
                <a:solidFill>
                  <a:srgbClr val="2449A4"/>
                </a:solidFill>
              </a:rPr>
              <a:t> (</a:t>
            </a:r>
            <a:r>
              <a:rPr lang="en-US" sz="1400" b="1" dirty="0" err="1">
                <a:solidFill>
                  <a:srgbClr val="2449A4"/>
                </a:solidFill>
              </a:rPr>
              <a:t>Аспирант</a:t>
            </a:r>
            <a:r>
              <a:rPr lang="en-US" sz="1400" b="1" dirty="0">
                <a:solidFill>
                  <a:srgbClr val="2449A4"/>
                </a:solidFill>
              </a:rPr>
              <a:t> </a:t>
            </a:r>
            <a:r>
              <a:rPr lang="en-US" sz="1400" b="1" dirty="0" err="1">
                <a:solidFill>
                  <a:srgbClr val="2449A4"/>
                </a:solidFill>
              </a:rPr>
              <a:t>кафедры</a:t>
            </a:r>
            <a:r>
              <a:rPr lang="en-US" sz="1400" b="1" dirty="0">
                <a:solidFill>
                  <a:srgbClr val="2449A4"/>
                </a:solidFill>
              </a:rPr>
              <a:t> ИКТ): </a:t>
            </a:r>
            <a:r>
              <a:rPr lang="en-US" sz="1400" i="1" dirty="0" err="1"/>
              <a:t>Разработка</a:t>
            </a:r>
            <a:r>
              <a:rPr lang="en-US" sz="1400" i="1" dirty="0"/>
              <a:t> </a:t>
            </a:r>
            <a:r>
              <a:rPr lang="en-US" sz="1400" i="1" dirty="0" err="1"/>
              <a:t>технологии</a:t>
            </a:r>
            <a:r>
              <a:rPr lang="en-US" sz="1400" i="1" dirty="0"/>
              <a:t> </a:t>
            </a:r>
            <a:r>
              <a:rPr lang="en-US" sz="1400" i="1" dirty="0" err="1"/>
              <a:t>для</a:t>
            </a:r>
            <a:r>
              <a:rPr lang="en-US" sz="1400" i="1" dirty="0"/>
              <a:t> </a:t>
            </a:r>
            <a:r>
              <a:rPr lang="en-US" sz="1400" i="1" dirty="0" err="1"/>
              <a:t>создания</a:t>
            </a:r>
            <a:r>
              <a:rPr lang="en-US" sz="1400" i="1" dirty="0"/>
              <a:t> </a:t>
            </a:r>
            <a:r>
              <a:rPr lang="en-US" sz="1400" i="1" dirty="0" err="1"/>
              <a:t>слухового</a:t>
            </a:r>
            <a:r>
              <a:rPr lang="en-US" sz="1400" i="1" dirty="0"/>
              <a:t> </a:t>
            </a:r>
            <a:r>
              <a:rPr lang="en-US" sz="1400" i="1" dirty="0" err="1"/>
              <a:t>восприятия</a:t>
            </a:r>
            <a:r>
              <a:rPr lang="en-US" sz="1400" i="1" dirty="0"/>
              <a:t> </a:t>
            </a:r>
            <a:r>
              <a:rPr lang="en-US" sz="1400" i="1" dirty="0" err="1"/>
              <a:t>на</a:t>
            </a:r>
            <a:r>
              <a:rPr lang="en-US" sz="1400" i="1" dirty="0"/>
              <a:t> </a:t>
            </a:r>
            <a:r>
              <a:rPr lang="en-US" sz="1400" i="1" dirty="0" err="1"/>
              <a:t>базе</a:t>
            </a:r>
            <a:r>
              <a:rPr lang="en-US" sz="1400" i="1" dirty="0"/>
              <a:t> </a:t>
            </a:r>
            <a:r>
              <a:rPr lang="en-US" sz="1400" i="1" dirty="0" err="1"/>
              <a:t>феномена</a:t>
            </a:r>
            <a:r>
              <a:rPr lang="en-US" sz="1400" i="1" dirty="0"/>
              <a:t> </a:t>
            </a:r>
            <a:r>
              <a:rPr lang="en-US" sz="1400" i="1" dirty="0" err="1"/>
              <a:t>радиозвука</a:t>
            </a:r>
            <a:endParaRPr lang="en-US" sz="1400" i="1" dirty="0"/>
          </a:p>
          <a:p>
            <a:pPr marL="342900" indent="-228600" defTabSz="914400">
              <a:spcBef>
                <a:spcPts val="0"/>
              </a:spcBef>
              <a:spcAft>
                <a:spcPts val="1200"/>
              </a:spcAft>
            </a:pPr>
            <a:r>
              <a:rPr lang="en-US" sz="1400" b="1" dirty="0">
                <a:solidFill>
                  <a:srgbClr val="2449A4"/>
                </a:solidFill>
              </a:rPr>
              <a:t>Сухинский Игорь </a:t>
            </a:r>
            <a:r>
              <a:rPr lang="en-US" sz="1400" b="1" dirty="0" err="1">
                <a:solidFill>
                  <a:srgbClr val="2449A4"/>
                </a:solidFill>
              </a:rPr>
              <a:t>Владленович</a:t>
            </a:r>
            <a:r>
              <a:rPr lang="en-US" sz="1400" b="1" dirty="0">
                <a:solidFill>
                  <a:srgbClr val="2449A4"/>
                </a:solidFill>
              </a:rPr>
              <a:t> (</a:t>
            </a:r>
            <a:r>
              <a:rPr lang="en-US" sz="1400" b="1" dirty="0" err="1">
                <a:solidFill>
                  <a:srgbClr val="2449A4"/>
                </a:solidFill>
              </a:rPr>
              <a:t>группа</a:t>
            </a:r>
            <a:r>
              <a:rPr lang="en-US" sz="1400" b="1" dirty="0">
                <a:solidFill>
                  <a:srgbClr val="2449A4"/>
                </a:solidFill>
              </a:rPr>
              <a:t> КЭ-217, </a:t>
            </a:r>
            <a:r>
              <a:rPr lang="en-US" sz="1400" b="1" dirty="0" err="1">
                <a:solidFill>
                  <a:srgbClr val="2449A4"/>
                </a:solidFill>
              </a:rPr>
              <a:t>кафедра</a:t>
            </a:r>
            <a:r>
              <a:rPr lang="en-US" sz="1400" b="1" dirty="0">
                <a:solidFill>
                  <a:srgbClr val="2449A4"/>
                </a:solidFill>
              </a:rPr>
              <a:t> СП): </a:t>
            </a:r>
            <a:r>
              <a:rPr lang="en-US" sz="1400" i="1" dirty="0" err="1"/>
              <a:t>Разработка</a:t>
            </a:r>
            <a:r>
              <a:rPr lang="en-US" sz="1400" i="1" dirty="0"/>
              <a:t> </a:t>
            </a:r>
            <a:r>
              <a:rPr lang="en-US" sz="1400" i="1" dirty="0" err="1"/>
              <a:t>системы</a:t>
            </a:r>
            <a:r>
              <a:rPr lang="en-US" sz="1400" i="1" dirty="0"/>
              <a:t> </a:t>
            </a:r>
            <a:r>
              <a:rPr lang="en-US" sz="1400" i="1" dirty="0" err="1"/>
              <a:t>анализа</a:t>
            </a:r>
            <a:r>
              <a:rPr lang="en-US" sz="1400" i="1" dirty="0"/>
              <a:t> </a:t>
            </a:r>
            <a:r>
              <a:rPr lang="en-US" sz="1400" i="1" dirty="0" err="1"/>
              <a:t>дефектов</a:t>
            </a:r>
            <a:r>
              <a:rPr lang="en-US" sz="1400" i="1" dirty="0"/>
              <a:t> </a:t>
            </a:r>
            <a:r>
              <a:rPr lang="en-US" sz="1400" i="1" dirty="0" err="1"/>
              <a:t>поля</a:t>
            </a:r>
            <a:r>
              <a:rPr lang="en-US" sz="1400" i="1" dirty="0"/>
              <a:t> </a:t>
            </a:r>
            <a:r>
              <a:rPr lang="en-US" sz="1400" i="1" dirty="0" err="1"/>
              <a:t>зрения</a:t>
            </a:r>
            <a:r>
              <a:rPr lang="en-US" sz="1400" i="1" dirty="0"/>
              <a:t> </a:t>
            </a:r>
            <a:r>
              <a:rPr lang="en-US" sz="1400" i="1" dirty="0" err="1"/>
              <a:t>пациента</a:t>
            </a:r>
            <a:r>
              <a:rPr lang="en-US" sz="1400" i="1" dirty="0"/>
              <a:t> </a:t>
            </a:r>
            <a:r>
              <a:rPr lang="en-US" sz="1400" i="1" dirty="0" err="1"/>
              <a:t>методом</a:t>
            </a:r>
            <a:r>
              <a:rPr lang="en-US" sz="1400" i="1" dirty="0"/>
              <a:t> </a:t>
            </a:r>
            <a:r>
              <a:rPr lang="en-US" sz="1400" i="1" dirty="0" err="1"/>
              <a:t>периметрии</a:t>
            </a:r>
            <a:r>
              <a:rPr lang="en-US" sz="1400" i="1" dirty="0"/>
              <a:t> с </a:t>
            </a:r>
            <a:r>
              <a:rPr lang="en-US" sz="1400" i="1" dirty="0" err="1"/>
              <a:t>использованием</a:t>
            </a:r>
            <a:r>
              <a:rPr lang="en-US" sz="1400" i="1" dirty="0"/>
              <a:t> </a:t>
            </a:r>
            <a:r>
              <a:rPr lang="en-US" sz="1400" i="1" dirty="0" err="1"/>
              <a:t>очков</a:t>
            </a:r>
            <a:r>
              <a:rPr lang="en-US" sz="1400" i="1" dirty="0"/>
              <a:t> </a:t>
            </a:r>
            <a:r>
              <a:rPr lang="en-US" sz="1400" i="1" dirty="0" err="1"/>
              <a:t>виртуальной</a:t>
            </a:r>
            <a:r>
              <a:rPr lang="en-US" sz="1400" i="1" dirty="0"/>
              <a:t> </a:t>
            </a:r>
            <a:r>
              <a:rPr lang="en-US" sz="1400" i="1" dirty="0" err="1"/>
              <a:t>реальности</a:t>
            </a:r>
            <a:endParaRPr lang="en-US" sz="1400" i="1" dirty="0"/>
          </a:p>
          <a:p>
            <a:pPr marL="342900" indent="-228600" defTabSz="914400">
              <a:spcBef>
                <a:spcPts val="0"/>
              </a:spcBef>
              <a:spcAft>
                <a:spcPts val="1200"/>
              </a:spcAft>
            </a:pPr>
            <a:r>
              <a:rPr lang="en-US" sz="1400" b="1" dirty="0" err="1">
                <a:solidFill>
                  <a:srgbClr val="2449A4"/>
                </a:solidFill>
              </a:rPr>
              <a:t>Татаркин</a:t>
            </a:r>
            <a:r>
              <a:rPr lang="en-US" sz="1400" b="1" dirty="0">
                <a:solidFill>
                  <a:srgbClr val="2449A4"/>
                </a:solidFill>
              </a:rPr>
              <a:t> </a:t>
            </a:r>
            <a:r>
              <a:rPr lang="en-US" sz="1400" b="1" dirty="0" err="1">
                <a:solidFill>
                  <a:srgbClr val="2449A4"/>
                </a:solidFill>
              </a:rPr>
              <a:t>Кирилл</a:t>
            </a:r>
            <a:r>
              <a:rPr lang="en-US" sz="1400" b="1" dirty="0">
                <a:solidFill>
                  <a:srgbClr val="2449A4"/>
                </a:solidFill>
              </a:rPr>
              <a:t> Владимирович (</a:t>
            </a:r>
            <a:r>
              <a:rPr lang="en-US" sz="1400" b="1" dirty="0" err="1">
                <a:solidFill>
                  <a:srgbClr val="2449A4"/>
                </a:solidFill>
              </a:rPr>
              <a:t>группа</a:t>
            </a:r>
            <a:r>
              <a:rPr lang="en-US" sz="1400" b="1" dirty="0">
                <a:solidFill>
                  <a:srgbClr val="2449A4"/>
                </a:solidFill>
              </a:rPr>
              <a:t> КЭ-435, </a:t>
            </a:r>
            <a:r>
              <a:rPr lang="en-US" sz="1400" b="1" dirty="0" err="1">
                <a:solidFill>
                  <a:srgbClr val="2449A4"/>
                </a:solidFill>
              </a:rPr>
              <a:t>кафедра</a:t>
            </a:r>
            <a:r>
              <a:rPr lang="en-US" sz="1400" b="1" dirty="0">
                <a:solidFill>
                  <a:srgbClr val="2449A4"/>
                </a:solidFill>
              </a:rPr>
              <a:t> </a:t>
            </a:r>
            <a:r>
              <a:rPr lang="en-US" sz="1400" b="1" dirty="0" err="1">
                <a:solidFill>
                  <a:srgbClr val="2449A4"/>
                </a:solidFill>
              </a:rPr>
              <a:t>ИнИТ</a:t>
            </a:r>
            <a:r>
              <a:rPr lang="en-US" sz="1400" b="1" dirty="0">
                <a:solidFill>
                  <a:srgbClr val="2449A4"/>
                </a:solidFill>
              </a:rPr>
              <a:t>):</a:t>
            </a:r>
            <a:r>
              <a:rPr lang="en-US" sz="1400" dirty="0"/>
              <a:t> </a:t>
            </a:r>
            <a:r>
              <a:rPr lang="en-US" sz="1400" i="1" dirty="0" err="1"/>
              <a:t>Разработка</a:t>
            </a:r>
            <a:r>
              <a:rPr lang="en-US" sz="1400" i="1" dirty="0"/>
              <a:t> </a:t>
            </a:r>
            <a:r>
              <a:rPr lang="en-US" sz="1400" i="1" dirty="0" err="1"/>
              <a:t>прототипа</a:t>
            </a:r>
            <a:r>
              <a:rPr lang="en-US" sz="1400" i="1" dirty="0"/>
              <a:t> </a:t>
            </a:r>
            <a:r>
              <a:rPr lang="en-US" sz="1400" i="1" dirty="0" err="1"/>
              <a:t>медицинского</a:t>
            </a:r>
            <a:r>
              <a:rPr lang="en-US" sz="1400" i="1" dirty="0"/>
              <a:t> </a:t>
            </a:r>
            <a:r>
              <a:rPr lang="en-US" sz="1400" i="1" dirty="0" err="1"/>
              <a:t>стенда</a:t>
            </a:r>
            <a:r>
              <a:rPr lang="en-US" sz="1400" i="1" dirty="0"/>
              <a:t> «</a:t>
            </a:r>
            <a:r>
              <a:rPr lang="en-US" sz="1400" i="1" dirty="0" err="1"/>
              <a:t>вертикализатор</a:t>
            </a:r>
            <a:r>
              <a:rPr lang="en-US" sz="1400" i="1" dirty="0"/>
              <a:t>» с </a:t>
            </a:r>
            <a:r>
              <a:rPr lang="en-US" sz="1400" i="1" dirty="0" err="1"/>
              <a:t>применением</a:t>
            </a:r>
            <a:r>
              <a:rPr lang="en-US" sz="1400" i="1" dirty="0"/>
              <a:t> </a:t>
            </a:r>
            <a:r>
              <a:rPr lang="en-US" sz="1400" i="1" dirty="0" err="1"/>
              <a:t>элементов</a:t>
            </a:r>
            <a:r>
              <a:rPr lang="en-US" sz="1400" i="1" dirty="0"/>
              <a:t> </a:t>
            </a:r>
            <a:r>
              <a:rPr lang="en-US" sz="1400" i="1" dirty="0" err="1"/>
              <a:t>виртуальной</a:t>
            </a:r>
            <a:r>
              <a:rPr lang="en-US" sz="1400" i="1" dirty="0"/>
              <a:t> </a:t>
            </a:r>
            <a:r>
              <a:rPr lang="en-US" sz="1400" i="1" dirty="0" err="1"/>
              <a:t>реальности</a:t>
            </a:r>
            <a:r>
              <a:rPr lang="en-US" sz="1400" i="1" dirty="0"/>
              <a:t>.</a:t>
            </a:r>
          </a:p>
          <a:p>
            <a:pPr marL="342900" indent="-228600" defTabSz="914400">
              <a:spcBef>
                <a:spcPts val="0"/>
              </a:spcBef>
              <a:spcAft>
                <a:spcPts val="1200"/>
              </a:spcAft>
            </a:pPr>
            <a:r>
              <a:rPr lang="en-US" sz="1400" b="1" dirty="0" err="1">
                <a:solidFill>
                  <a:srgbClr val="2449A4"/>
                </a:solidFill>
              </a:rPr>
              <a:t>Шульга</a:t>
            </a:r>
            <a:r>
              <a:rPr lang="en-US" sz="1400" b="1" dirty="0">
                <a:solidFill>
                  <a:srgbClr val="2449A4"/>
                </a:solidFill>
              </a:rPr>
              <a:t> </a:t>
            </a:r>
            <a:r>
              <a:rPr lang="en-US" sz="1400" b="1" dirty="0" err="1">
                <a:solidFill>
                  <a:srgbClr val="2449A4"/>
                </a:solidFill>
              </a:rPr>
              <a:t>Елизавета</a:t>
            </a:r>
            <a:r>
              <a:rPr lang="en-US" sz="1400" b="1" dirty="0">
                <a:solidFill>
                  <a:srgbClr val="2449A4"/>
                </a:solidFill>
              </a:rPr>
              <a:t> </a:t>
            </a:r>
            <a:r>
              <a:rPr lang="en-US" sz="1400" b="1" dirty="0" err="1">
                <a:solidFill>
                  <a:srgbClr val="2449A4"/>
                </a:solidFill>
              </a:rPr>
              <a:t>Вячеславовна</a:t>
            </a:r>
            <a:r>
              <a:rPr lang="en-US" sz="1400" b="1" dirty="0">
                <a:solidFill>
                  <a:srgbClr val="2449A4"/>
                </a:solidFill>
              </a:rPr>
              <a:t> (</a:t>
            </a:r>
            <a:r>
              <a:rPr lang="en-US" sz="1400" b="1" dirty="0" err="1">
                <a:solidFill>
                  <a:srgbClr val="2449A4"/>
                </a:solidFill>
              </a:rPr>
              <a:t>группа</a:t>
            </a:r>
            <a:r>
              <a:rPr lang="en-US" sz="1400" b="1" dirty="0">
                <a:solidFill>
                  <a:srgbClr val="2449A4"/>
                </a:solidFill>
              </a:rPr>
              <a:t> КЭ-401, </a:t>
            </a:r>
            <a:r>
              <a:rPr lang="en-US" sz="1400" b="1" dirty="0" err="1">
                <a:solidFill>
                  <a:srgbClr val="2449A4"/>
                </a:solidFill>
              </a:rPr>
              <a:t>кафедра</a:t>
            </a:r>
            <a:r>
              <a:rPr lang="en-US" sz="1400" b="1" dirty="0">
                <a:solidFill>
                  <a:srgbClr val="2449A4"/>
                </a:solidFill>
              </a:rPr>
              <a:t> СП): </a:t>
            </a:r>
            <a:r>
              <a:rPr lang="en-US" sz="1400" i="1" dirty="0" err="1"/>
              <a:t>Разработка</a:t>
            </a:r>
            <a:r>
              <a:rPr lang="en-US" sz="1400" i="1" dirty="0"/>
              <a:t> </a:t>
            </a:r>
            <a:r>
              <a:rPr lang="en-US" sz="1400" i="1" dirty="0" err="1"/>
              <a:t>продвинутой</a:t>
            </a:r>
            <a:r>
              <a:rPr lang="en-US" sz="1400" i="1" dirty="0"/>
              <a:t> </a:t>
            </a:r>
            <a:r>
              <a:rPr lang="en-US" sz="1400" i="1" dirty="0" err="1"/>
              <a:t>системы</a:t>
            </a:r>
            <a:r>
              <a:rPr lang="en-US" sz="1400" i="1" dirty="0"/>
              <a:t> </a:t>
            </a:r>
            <a:r>
              <a:rPr lang="en-US" sz="1400" i="1" dirty="0" err="1"/>
              <a:t>видеонаблюдения</a:t>
            </a:r>
            <a:r>
              <a:rPr lang="en-US" sz="1400" i="1" dirty="0"/>
              <a:t> </a:t>
            </a:r>
            <a:r>
              <a:rPr lang="en-US" sz="1400" i="1" dirty="0" err="1"/>
              <a:t>для</a:t>
            </a:r>
            <a:r>
              <a:rPr lang="en-US" sz="1400" i="1" dirty="0"/>
              <a:t> </a:t>
            </a:r>
            <a:r>
              <a:rPr lang="en-US" sz="1400" i="1" dirty="0" err="1"/>
              <a:t>авто</a:t>
            </a:r>
            <a:r>
              <a:rPr lang="en-US" sz="1400" i="1" dirty="0"/>
              <a:t>-, </a:t>
            </a:r>
            <a:r>
              <a:rPr lang="en-US" sz="1400" i="1" dirty="0" err="1"/>
              <a:t>мото</a:t>
            </a:r>
            <a:r>
              <a:rPr lang="en-US" sz="1400" i="1" dirty="0"/>
              <a:t>-, </a:t>
            </a:r>
            <a:r>
              <a:rPr lang="en-US" sz="1400" i="1" dirty="0" err="1"/>
              <a:t>велопарковок</a:t>
            </a:r>
            <a:r>
              <a:rPr lang="en-US" sz="1400" i="1" dirty="0"/>
              <a:t> </a:t>
            </a:r>
            <a:r>
              <a:rPr lang="en-US" sz="1400" i="1" dirty="0" err="1"/>
              <a:t>на</a:t>
            </a:r>
            <a:r>
              <a:rPr lang="en-US" sz="1400" i="1" dirty="0"/>
              <a:t> </a:t>
            </a:r>
            <a:r>
              <a:rPr lang="en-US" sz="1400" i="1" dirty="0" err="1"/>
              <a:t>основе</a:t>
            </a:r>
            <a:r>
              <a:rPr lang="en-US" sz="1400" i="1" dirty="0"/>
              <a:t> </a:t>
            </a:r>
            <a:r>
              <a:rPr lang="en-US" sz="1400" i="1" dirty="0" err="1"/>
              <a:t>автоматического</a:t>
            </a:r>
            <a:r>
              <a:rPr lang="en-US" sz="1400" i="1" dirty="0"/>
              <a:t> </a:t>
            </a:r>
            <a:r>
              <a:rPr lang="en-US" sz="1400" i="1" dirty="0" err="1"/>
              <a:t>связывания</a:t>
            </a:r>
            <a:r>
              <a:rPr lang="en-US" sz="1400" i="1" dirty="0"/>
              <a:t> </a:t>
            </a:r>
            <a:r>
              <a:rPr lang="en-US" sz="1400" i="1" dirty="0" err="1"/>
              <a:t>объекта</a:t>
            </a:r>
            <a:r>
              <a:rPr lang="en-US" sz="1400" i="1" dirty="0"/>
              <a:t> и </a:t>
            </a:r>
            <a:r>
              <a:rPr lang="en-US" sz="1400" i="1" dirty="0" err="1"/>
              <a:t>владельца</a:t>
            </a:r>
            <a:endParaRPr lang="en-US" sz="1400" i="1" dirty="0"/>
          </a:p>
          <a:p>
            <a:pPr marL="342900" indent="-228600" defTabSz="914400">
              <a:spcBef>
                <a:spcPts val="0"/>
              </a:spcBef>
              <a:spcAft>
                <a:spcPts val="1200"/>
              </a:spcAft>
            </a:pPr>
            <a:r>
              <a:rPr lang="en-US" sz="1400" b="1" dirty="0" err="1">
                <a:solidFill>
                  <a:srgbClr val="2449A4"/>
                </a:solidFill>
              </a:rPr>
              <a:t>Юнгайтис</a:t>
            </a:r>
            <a:r>
              <a:rPr lang="en-US" sz="1400" b="1" dirty="0">
                <a:solidFill>
                  <a:srgbClr val="2449A4"/>
                </a:solidFill>
              </a:rPr>
              <a:t> </a:t>
            </a:r>
            <a:r>
              <a:rPr lang="en-US" sz="1400" b="1" dirty="0" err="1">
                <a:solidFill>
                  <a:srgbClr val="2449A4"/>
                </a:solidFill>
              </a:rPr>
              <a:t>Екатерина</a:t>
            </a:r>
            <a:r>
              <a:rPr lang="en-US" sz="1400" b="1" dirty="0">
                <a:solidFill>
                  <a:srgbClr val="2449A4"/>
                </a:solidFill>
              </a:rPr>
              <a:t> </a:t>
            </a:r>
            <a:r>
              <a:rPr lang="en-US" sz="1400" b="1" dirty="0" err="1">
                <a:solidFill>
                  <a:srgbClr val="2449A4"/>
                </a:solidFill>
              </a:rPr>
              <a:t>Михайловна</a:t>
            </a:r>
            <a:r>
              <a:rPr lang="en-US" sz="1400" b="1" dirty="0">
                <a:solidFill>
                  <a:srgbClr val="2449A4"/>
                </a:solidFill>
              </a:rPr>
              <a:t> (</a:t>
            </a:r>
            <a:r>
              <a:rPr lang="en-US" sz="1400" b="1" dirty="0" err="1">
                <a:solidFill>
                  <a:srgbClr val="2449A4"/>
                </a:solidFill>
              </a:rPr>
              <a:t>Аспирант</a:t>
            </a:r>
            <a:r>
              <a:rPr lang="en-US" sz="1400" b="1" dirty="0">
                <a:solidFill>
                  <a:srgbClr val="2449A4"/>
                </a:solidFill>
              </a:rPr>
              <a:t> </a:t>
            </a:r>
            <a:r>
              <a:rPr lang="en-US" sz="1400" b="1" dirty="0" err="1">
                <a:solidFill>
                  <a:srgbClr val="2449A4"/>
                </a:solidFill>
              </a:rPr>
              <a:t>кафедры</a:t>
            </a:r>
            <a:r>
              <a:rPr lang="en-US" sz="1400" b="1" dirty="0">
                <a:solidFill>
                  <a:srgbClr val="2449A4"/>
                </a:solidFill>
              </a:rPr>
              <a:t> КИПР):</a:t>
            </a:r>
            <a:r>
              <a:rPr lang="en-US" sz="1400" dirty="0">
                <a:solidFill>
                  <a:srgbClr val="2449A4"/>
                </a:solidFill>
              </a:rPr>
              <a:t> </a:t>
            </a:r>
            <a:r>
              <a:rPr lang="en-US" sz="1400" i="1" dirty="0" err="1"/>
              <a:t>Исследования</a:t>
            </a:r>
            <a:r>
              <a:rPr lang="en-US" sz="1400" i="1" dirty="0"/>
              <a:t> и </a:t>
            </a:r>
            <a:r>
              <a:rPr lang="en-US" sz="1400" i="1" dirty="0" err="1"/>
              <a:t>разработка</a:t>
            </a:r>
            <a:r>
              <a:rPr lang="en-US" sz="1400" i="1" dirty="0"/>
              <a:t> </a:t>
            </a:r>
            <a:r>
              <a:rPr lang="en-US" sz="1400" i="1" dirty="0" err="1"/>
              <a:t>антенно-мачтового</a:t>
            </a:r>
            <a:r>
              <a:rPr lang="en-US" sz="1400" i="1" dirty="0"/>
              <a:t> </a:t>
            </a:r>
            <a:r>
              <a:rPr lang="en-US" sz="1400" i="1" dirty="0" err="1"/>
              <a:t>устройства</a:t>
            </a:r>
            <a:r>
              <a:rPr lang="en-US" sz="1400" i="1" dirty="0"/>
              <a:t> </a:t>
            </a:r>
            <a:r>
              <a:rPr lang="en-US" sz="1400" i="1" dirty="0" err="1"/>
              <a:t>глиссадного</a:t>
            </a:r>
            <a:r>
              <a:rPr lang="en-US" sz="1400" i="1" dirty="0"/>
              <a:t> </a:t>
            </a:r>
            <a:r>
              <a:rPr lang="en-US" sz="1400" i="1" dirty="0" err="1"/>
              <a:t>радиомаяка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51923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Freeform 37">
            <a:extLst>
              <a:ext uri="{FF2B5EF4-FFF2-40B4-BE49-F238E27FC236}">
                <a16:creationId xmlns:a16="http://schemas.microsoft.com/office/drawing/2014/main" xmlns="" id="{7E6CA27E-BEE7-49F6-9FBE-99A7492AE1D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0" y="1691641"/>
            <a:ext cx="5678446" cy="5166360"/>
          </a:xfrm>
          <a:custGeom>
            <a:avLst/>
            <a:gdLst>
              <a:gd name="connsiteX0" fmla="*/ 0 w 7571262"/>
              <a:gd name="connsiteY0" fmla="*/ 5166360 h 5166360"/>
              <a:gd name="connsiteX1" fmla="*/ 7571262 w 7571262"/>
              <a:gd name="connsiteY1" fmla="*/ 5166360 h 5166360"/>
              <a:gd name="connsiteX2" fmla="*/ 5177382 w 7571262"/>
              <a:gd name="connsiteY2" fmla="*/ 0 h 5166360"/>
              <a:gd name="connsiteX3" fmla="*/ 5171159 w 7571262"/>
              <a:gd name="connsiteY3" fmla="*/ 0 h 5166360"/>
              <a:gd name="connsiteX4" fmla="*/ 3981368 w 7571262"/>
              <a:gd name="connsiteY4" fmla="*/ 0 h 5166360"/>
              <a:gd name="connsiteX5" fmla="*/ 2331323 w 7571262"/>
              <a:gd name="connsiteY5" fmla="*/ 0 h 5166360"/>
              <a:gd name="connsiteX6" fmla="*/ 0 w 7571262"/>
              <a:gd name="connsiteY6" fmla="*/ 0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71262" h="5166360">
                <a:moveTo>
                  <a:pt x="0" y="5166360"/>
                </a:moveTo>
                <a:lnTo>
                  <a:pt x="7571262" y="5166360"/>
                </a:lnTo>
                <a:lnTo>
                  <a:pt x="5177382" y="0"/>
                </a:lnTo>
                <a:lnTo>
                  <a:pt x="5171159" y="0"/>
                </a:lnTo>
                <a:lnTo>
                  <a:pt x="3981368" y="0"/>
                </a:lnTo>
                <a:lnTo>
                  <a:pt x="2331323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https://pp.userapi.com/c841222/v841222463/5c391/_kXkYJsfjps.jpg">
            <a:extLst>
              <a:ext uri="{FF2B5EF4-FFF2-40B4-BE49-F238E27FC236}">
                <a16:creationId xmlns:a16="http://schemas.microsoft.com/office/drawing/2014/main" xmlns="" id="{B69C20F9-AD1F-4028-B44D-E4479DD6CB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224" r="-2" b="40667"/>
          <a:stretch/>
        </p:blipFill>
        <p:spPr bwMode="auto">
          <a:xfrm>
            <a:off x="4940497" y="1690689"/>
            <a:ext cx="4203503" cy="2501837"/>
          </a:xfrm>
          <a:custGeom>
            <a:avLst/>
            <a:gdLst>
              <a:gd name="connsiteX0" fmla="*/ 1159248 w 5604670"/>
              <a:gd name="connsiteY0" fmla="*/ 0 h 2501837"/>
              <a:gd name="connsiteX1" fmla="*/ 5604670 w 5604670"/>
              <a:gd name="connsiteY1" fmla="*/ 0 h 2501837"/>
              <a:gd name="connsiteX2" fmla="*/ 5604670 w 5604670"/>
              <a:gd name="connsiteY2" fmla="*/ 2501837 h 2501837"/>
              <a:gd name="connsiteX3" fmla="*/ 0 w 5604670"/>
              <a:gd name="connsiteY3" fmla="*/ 2501837 h 2501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04670" h="2501837">
                <a:moveTo>
                  <a:pt x="1159248" y="0"/>
                </a:moveTo>
                <a:lnTo>
                  <a:pt x="5604670" y="0"/>
                </a:lnTo>
                <a:lnTo>
                  <a:pt x="5604670" y="2501837"/>
                </a:lnTo>
                <a:lnTo>
                  <a:pt x="0" y="2501837"/>
                </a:lnTo>
                <a:close/>
              </a:path>
            </a:pathLst>
          </a:cu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pp.userapi.com/c636820/v636820578/4578b/s4AzHolrzg0.jpg">
            <a:extLst>
              <a:ext uri="{FF2B5EF4-FFF2-40B4-BE49-F238E27FC236}">
                <a16:creationId xmlns:a16="http://schemas.microsoft.com/office/drawing/2014/main" xmlns="" id="{8D64A9E8-DD6C-4AA4-8E71-F419131698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626" r="3560" b="-3"/>
          <a:stretch/>
        </p:blipFill>
        <p:spPr bwMode="auto">
          <a:xfrm>
            <a:off x="3593306" y="4357117"/>
            <a:ext cx="3428068" cy="2500884"/>
          </a:xfrm>
          <a:custGeom>
            <a:avLst/>
            <a:gdLst>
              <a:gd name="connsiteX0" fmla="*/ 1717230 w 4570758"/>
              <a:gd name="connsiteY0" fmla="*/ 0 h 2500884"/>
              <a:gd name="connsiteX1" fmla="*/ 4570758 w 4570758"/>
              <a:gd name="connsiteY1" fmla="*/ 0 h 2500884"/>
              <a:gd name="connsiteX2" fmla="*/ 3411951 w 4570758"/>
              <a:gd name="connsiteY2" fmla="*/ 2500884 h 2500884"/>
              <a:gd name="connsiteX3" fmla="*/ 3405728 w 4570758"/>
              <a:gd name="connsiteY3" fmla="*/ 2500884 h 2500884"/>
              <a:gd name="connsiteX4" fmla="*/ 2215937 w 4570758"/>
              <a:gd name="connsiteY4" fmla="*/ 2500884 h 2500884"/>
              <a:gd name="connsiteX5" fmla="*/ 565892 w 4570758"/>
              <a:gd name="connsiteY5" fmla="*/ 2500884 h 2500884"/>
              <a:gd name="connsiteX6" fmla="*/ 0 w 4570758"/>
              <a:gd name="connsiteY6" fmla="*/ 2500884 h 2500884"/>
              <a:gd name="connsiteX7" fmla="*/ 0 w 4570758"/>
              <a:gd name="connsiteY7" fmla="*/ 2500883 h 2500884"/>
              <a:gd name="connsiteX8" fmla="*/ 552186 w 4570758"/>
              <a:gd name="connsiteY8" fmla="*/ 2500883 h 2500884"/>
              <a:gd name="connsiteX9" fmla="*/ 558423 w 4570758"/>
              <a:gd name="connsiteY9" fmla="*/ 2500883 h 2500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70758" h="2500884">
                <a:moveTo>
                  <a:pt x="1717230" y="0"/>
                </a:moveTo>
                <a:lnTo>
                  <a:pt x="4570758" y="0"/>
                </a:lnTo>
                <a:lnTo>
                  <a:pt x="3411951" y="2500884"/>
                </a:lnTo>
                <a:lnTo>
                  <a:pt x="3405728" y="2500884"/>
                </a:lnTo>
                <a:lnTo>
                  <a:pt x="2215937" y="2500884"/>
                </a:lnTo>
                <a:lnTo>
                  <a:pt x="565892" y="2500884"/>
                </a:lnTo>
                <a:lnTo>
                  <a:pt x="0" y="2500884"/>
                </a:lnTo>
                <a:lnTo>
                  <a:pt x="0" y="2500883"/>
                </a:lnTo>
                <a:lnTo>
                  <a:pt x="552186" y="2500883"/>
                </a:lnTo>
                <a:lnTo>
                  <a:pt x="558423" y="250088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https://pp.userapi.com/c841236/v841236745/5c00c/uf5LmKfKCcA.jpg">
            <a:extLst>
              <a:ext uri="{FF2B5EF4-FFF2-40B4-BE49-F238E27FC236}">
                <a16:creationId xmlns:a16="http://schemas.microsoft.com/office/drawing/2014/main" xmlns="" id="{C47572E1-764C-474F-91E3-42A33F4422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2884" b="2"/>
          <a:stretch/>
        </p:blipFill>
        <p:spPr bwMode="auto">
          <a:xfrm>
            <a:off x="5867755" y="4357117"/>
            <a:ext cx="3276245" cy="2500884"/>
          </a:xfrm>
          <a:custGeom>
            <a:avLst/>
            <a:gdLst>
              <a:gd name="connsiteX0" fmla="*/ 1717230 w 4368327"/>
              <a:gd name="connsiteY0" fmla="*/ 0 h 2500884"/>
              <a:gd name="connsiteX1" fmla="*/ 4368327 w 4368327"/>
              <a:gd name="connsiteY1" fmla="*/ 0 h 2500884"/>
              <a:gd name="connsiteX2" fmla="*/ 4368327 w 4368327"/>
              <a:gd name="connsiteY2" fmla="*/ 2500884 h 2500884"/>
              <a:gd name="connsiteX3" fmla="*/ 0 w 4368327"/>
              <a:gd name="connsiteY3" fmla="*/ 2500884 h 2500884"/>
              <a:gd name="connsiteX4" fmla="*/ 0 w 4368327"/>
              <a:gd name="connsiteY4" fmla="*/ 2500883 h 2500884"/>
              <a:gd name="connsiteX5" fmla="*/ 552186 w 4368327"/>
              <a:gd name="connsiteY5" fmla="*/ 2500883 h 2500884"/>
              <a:gd name="connsiteX6" fmla="*/ 558423 w 4368327"/>
              <a:gd name="connsiteY6" fmla="*/ 2500883 h 2500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68327" h="2500884">
                <a:moveTo>
                  <a:pt x="1717230" y="0"/>
                </a:moveTo>
                <a:lnTo>
                  <a:pt x="4368327" y="0"/>
                </a:lnTo>
                <a:lnTo>
                  <a:pt x="4368327" y="2500884"/>
                </a:lnTo>
                <a:lnTo>
                  <a:pt x="0" y="2500884"/>
                </a:lnTo>
                <a:lnTo>
                  <a:pt x="0" y="2500883"/>
                </a:lnTo>
                <a:lnTo>
                  <a:pt x="552186" y="2500883"/>
                </a:lnTo>
                <a:lnTo>
                  <a:pt x="558423" y="250088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C8E8C060-0A58-4F45-86E4-3E87809A0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000" dirty="0" err="1">
                <a:latin typeface="Roboto Slab" pitchFamily="2" charset="0"/>
                <a:ea typeface="Roboto Slab" pitchFamily="2" charset="0"/>
              </a:rPr>
              <a:t>Участвуй</a:t>
            </a:r>
            <a:r>
              <a:rPr lang="en-US" sz="4000" dirty="0">
                <a:latin typeface="Roboto Slab" pitchFamily="2" charset="0"/>
                <a:ea typeface="Roboto Slab" pitchFamily="2" charset="0"/>
              </a:rPr>
              <a:t> и </a:t>
            </a:r>
            <a:r>
              <a:rPr lang="en-US" sz="4000" dirty="0" err="1">
                <a:latin typeface="Roboto Slab" pitchFamily="2" charset="0"/>
                <a:ea typeface="Roboto Slab" pitchFamily="2" charset="0"/>
              </a:rPr>
              <a:t>побеждай</a:t>
            </a:r>
            <a:r>
              <a:rPr lang="en-US" sz="4000" dirty="0">
                <a:latin typeface="Roboto Slab" pitchFamily="2" charset="0"/>
                <a:ea typeface="Roboto Slab" pitchFamily="2" charset="0"/>
              </a:rPr>
              <a:t>!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E4C4BB0E-A565-4248-88D6-A5A0CE245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72412" y="6356350"/>
            <a:ext cx="64293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333BDB8C-06D5-4EBC-83B5-E996F8E704CB}" type="slidenum">
              <a:rPr lang="en-US" sz="12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24</a:t>
            </a:fld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13" name="Полилиния: фигура 12">
            <a:extLst>
              <a:ext uri="{FF2B5EF4-FFF2-40B4-BE49-F238E27FC236}">
                <a16:creationId xmlns:a16="http://schemas.microsoft.com/office/drawing/2014/main" xmlns="" id="{E6A3CC11-3A22-473F-A92F-76D7674C67B3}"/>
              </a:ext>
            </a:extLst>
          </p:cNvPr>
          <p:cNvSpPr/>
          <p:nvPr/>
        </p:nvSpPr>
        <p:spPr>
          <a:xfrm>
            <a:off x="-107016" y="1697965"/>
            <a:ext cx="5840669" cy="5185409"/>
          </a:xfrm>
          <a:custGeom>
            <a:avLst/>
            <a:gdLst>
              <a:gd name="connsiteX0" fmla="*/ 0 w 5694947"/>
              <a:gd name="connsiteY0" fmla="*/ 0 h 5173579"/>
              <a:gd name="connsiteX1" fmla="*/ 5694947 w 5694947"/>
              <a:gd name="connsiteY1" fmla="*/ 0 h 5173579"/>
              <a:gd name="connsiteX2" fmla="*/ 3890210 w 5694947"/>
              <a:gd name="connsiteY2" fmla="*/ 5173579 h 5173579"/>
              <a:gd name="connsiteX3" fmla="*/ 16042 w 5694947"/>
              <a:gd name="connsiteY3" fmla="*/ 5157537 h 5173579"/>
              <a:gd name="connsiteX4" fmla="*/ 0 w 5694947"/>
              <a:gd name="connsiteY4" fmla="*/ 0 h 5173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94947" h="5173579">
                <a:moveTo>
                  <a:pt x="0" y="0"/>
                </a:moveTo>
                <a:lnTo>
                  <a:pt x="5694947" y="0"/>
                </a:lnTo>
                <a:lnTo>
                  <a:pt x="3890210" y="5173579"/>
                </a:lnTo>
                <a:lnTo>
                  <a:pt x="16042" y="5157537"/>
                </a:lnTo>
                <a:cubicBezTo>
                  <a:pt x="10695" y="3433011"/>
                  <a:pt x="5347" y="1708484"/>
                  <a:pt x="0" y="0"/>
                </a:cubicBezTo>
                <a:close/>
              </a:path>
            </a:pathLst>
          </a:custGeom>
          <a:solidFill>
            <a:srgbClr val="005A9E"/>
          </a:solidFill>
          <a:ln>
            <a:solidFill>
              <a:srgbClr val="005A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95DC45A3-3D56-4DDD-BB94-B6011A805B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2015405"/>
            <a:ext cx="4272473" cy="4477469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914400"/>
            <a:r>
              <a:rPr lang="en-US" sz="2000" dirty="0">
                <a:solidFill>
                  <a:schemeClr val="bg1"/>
                </a:solidFill>
              </a:rPr>
              <a:t>Global Game Jam – </a:t>
            </a:r>
            <a:r>
              <a:rPr lang="ru-RU" sz="2000" dirty="0">
                <a:solidFill>
                  <a:schemeClr val="bg1"/>
                </a:solidFill>
              </a:rPr>
              <a:t>мировой чемпионат по разработке компьютерных игр. 2018 год: </a:t>
            </a:r>
            <a:r>
              <a:rPr lang="ru-RU" sz="2000" b="1" dirty="0">
                <a:solidFill>
                  <a:schemeClr val="bg1"/>
                </a:solidFill>
              </a:rPr>
              <a:t>90 участников, 24 готовых игры за 48 часов!</a:t>
            </a:r>
          </a:p>
          <a:p>
            <a:pPr defTabSz="914400"/>
            <a:r>
              <a:rPr lang="ru-RU" sz="2000" b="1" dirty="0">
                <a:solidFill>
                  <a:schemeClr val="bg1"/>
                </a:solidFill>
              </a:rPr>
              <a:t>Индивидуальное первенство по программированию среди первокурсников: </a:t>
            </a:r>
            <a:r>
              <a:rPr lang="ru-RU" sz="2000" dirty="0">
                <a:solidFill>
                  <a:schemeClr val="bg1"/>
                </a:solidFill>
              </a:rPr>
              <a:t>начни свой путь в олимпиадное программирование!</a:t>
            </a:r>
          </a:p>
          <a:p>
            <a:pPr defTabSz="914400"/>
            <a:r>
              <a:rPr lang="ru-RU" sz="2000" dirty="0">
                <a:solidFill>
                  <a:schemeClr val="bg1"/>
                </a:solidFill>
              </a:rPr>
              <a:t>Пройди подготовку в </a:t>
            </a:r>
            <a:r>
              <a:rPr lang="ru-RU" sz="2000" b="1" dirty="0">
                <a:solidFill>
                  <a:schemeClr val="bg1"/>
                </a:solidFill>
              </a:rPr>
              <a:t>Школе олимпиадного программирования </a:t>
            </a:r>
            <a:r>
              <a:rPr lang="ru-RU" sz="2000" dirty="0">
                <a:solidFill>
                  <a:schemeClr val="bg1"/>
                </a:solidFill>
              </a:rPr>
              <a:t>и прими участие в мировом чемпионате </a:t>
            </a:r>
            <a:r>
              <a:rPr lang="en-US" sz="2000" dirty="0">
                <a:solidFill>
                  <a:schemeClr val="bg1"/>
                </a:solidFill>
              </a:rPr>
              <a:t>ACM</a:t>
            </a:r>
            <a:r>
              <a:rPr lang="ru-RU" sz="2000" dirty="0">
                <a:solidFill>
                  <a:schemeClr val="bg1"/>
                </a:solidFill>
              </a:rPr>
              <a:t>!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923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1259632" y="149902"/>
            <a:ext cx="6885978" cy="661478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altLang="ru-RU" sz="3200" dirty="0">
                <a:solidFill>
                  <a:srgbClr val="005A9E"/>
                </a:solidFill>
                <a:latin typeface="+mj-lt"/>
                <a:ea typeface="+mj-ea"/>
                <a:cs typeface="Arial" pitchFamily="34" charset="0"/>
              </a:rPr>
              <a:t>Куда пойти работать?</a:t>
            </a:r>
            <a:endParaRPr kumimoji="0" lang="ru-RU" sz="3200" i="0" u="none" strike="noStrike" kern="1200" cap="none" spc="0" normalizeH="0" baseline="0" noProof="0" dirty="0">
              <a:ln>
                <a:noFill/>
              </a:ln>
              <a:solidFill>
                <a:srgbClr val="005A9E"/>
              </a:solidFill>
              <a:effectLst/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611560" y="764704"/>
            <a:ext cx="8136904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4" descr="Картинки по запросу inte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428736"/>
            <a:ext cx="1493303" cy="990558"/>
          </a:xfrm>
          <a:prstGeom prst="rect">
            <a:avLst/>
          </a:prstGeom>
          <a:noFill/>
        </p:spPr>
      </p:pic>
      <p:pic>
        <p:nvPicPr>
          <p:cNvPr id="7" name="Picture 7" descr="D:\SUSU\МР ВШ ЭКН\презентация ВШ ЭКН\гугл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12" y="1571612"/>
            <a:ext cx="821214" cy="835016"/>
          </a:xfrm>
          <a:prstGeom prst="rect">
            <a:avLst/>
          </a:prstGeom>
          <a:noFill/>
        </p:spPr>
      </p:pic>
      <p:pic>
        <p:nvPicPr>
          <p:cNvPr id="8" name="Picture 14" descr="D:\SUSU\МР ВШ ЭКН\презентация ВШ ЭКН\микрософт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7818" y="3000372"/>
            <a:ext cx="1357322" cy="1357322"/>
          </a:xfrm>
          <a:prstGeom prst="rect">
            <a:avLst/>
          </a:prstGeom>
          <a:noFill/>
        </p:spPr>
      </p:pic>
      <p:pic>
        <p:nvPicPr>
          <p:cNvPr id="10" name="Picture 1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86644" y="1428736"/>
            <a:ext cx="142876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9" descr="Картинки по запросу postgre log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596" y="3143248"/>
            <a:ext cx="1428760" cy="1473210"/>
          </a:xfrm>
          <a:prstGeom prst="rect">
            <a:avLst/>
          </a:prstGeom>
          <a:noFill/>
        </p:spPr>
      </p:pic>
      <p:pic>
        <p:nvPicPr>
          <p:cNvPr id="13" name="Picture 21" descr="Картинки по запросу касперский logo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71670" y="2214554"/>
            <a:ext cx="2928958" cy="2928958"/>
          </a:xfrm>
          <a:prstGeom prst="rect">
            <a:avLst/>
          </a:prstGeom>
          <a:noFill/>
        </p:spPr>
      </p:pic>
      <p:pic>
        <p:nvPicPr>
          <p:cNvPr id="14" name="Picture 23" descr="Картинки по запросу газпром logo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57620" y="1071546"/>
            <a:ext cx="3714776" cy="1356701"/>
          </a:xfrm>
          <a:prstGeom prst="rect">
            <a:avLst/>
          </a:prstGeom>
          <a:noFill/>
        </p:spPr>
      </p:pic>
      <p:pic>
        <p:nvPicPr>
          <p:cNvPr id="15" name="Picture 2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286644" y="3071810"/>
            <a:ext cx="157162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29" descr="D:\SUSU\МР ВШ ЭКН\презентация ВШ ЭКН\ржд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57158" y="4929198"/>
            <a:ext cx="1905001" cy="1171575"/>
          </a:xfrm>
          <a:prstGeom prst="rect">
            <a:avLst/>
          </a:prstGeom>
          <a:noFill/>
        </p:spPr>
      </p:pic>
      <p:pic>
        <p:nvPicPr>
          <p:cNvPr id="17" name="Picture 3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714612" y="4429132"/>
            <a:ext cx="1857388" cy="1615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3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143504" y="5000636"/>
            <a:ext cx="3581219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5534C996-99B6-4D66-A827-0DC8C56C6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BDB8C-06D5-4EBC-83B5-E996F8E704CB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1923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C430581-26F2-4FB2-8BA5-2FFF3E59C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u-RU" dirty="0" smtClean="0">
                <a:latin typeface="Roboto Slab" pitchFamily="2" charset="0"/>
                <a:ea typeface="Roboto Slab" pitchFamily="2" charset="0"/>
              </a:rPr>
              <a:t>Дни открытых дверей</a:t>
            </a:r>
            <a:endParaRPr lang="ru-RU" dirty="0"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C850FCD1-1CDA-42A2-8DF1-CB886286A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BDB8C-06D5-4EBC-83B5-E996F8E704CB}" type="slidenum">
              <a:rPr lang="ru-RU" smtClean="0"/>
              <a:pPr/>
              <a:t>26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1357298"/>
            <a:ext cx="5053256" cy="4191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222324"/>
                </a:solidFill>
                <a:latin typeface="Roboto"/>
              </a:rPr>
              <a:t> </a:t>
            </a:r>
            <a:r>
              <a:rPr lang="ru-RU" sz="2800" b="1" dirty="0" smtClean="0">
                <a:solidFill>
                  <a:srgbClr val="222324"/>
                </a:solidFill>
                <a:latin typeface="Roboto"/>
              </a:rPr>
              <a:t>7 октября 2018</a:t>
            </a: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222324"/>
                </a:solidFill>
                <a:latin typeface="Roboto"/>
              </a:rPr>
              <a:t> </a:t>
            </a:r>
            <a:r>
              <a:rPr lang="ru-RU" sz="2800" b="1" dirty="0" smtClean="0">
                <a:solidFill>
                  <a:srgbClr val="222324"/>
                </a:solidFill>
                <a:latin typeface="Roboto"/>
              </a:rPr>
              <a:t>2 </a:t>
            </a:r>
            <a:r>
              <a:rPr lang="ru-RU" sz="2800" b="1" dirty="0">
                <a:solidFill>
                  <a:srgbClr val="222324"/>
                </a:solidFill>
                <a:latin typeface="Roboto"/>
              </a:rPr>
              <a:t>декабря </a:t>
            </a:r>
            <a:r>
              <a:rPr lang="ru-RU" sz="2800" b="1" dirty="0" smtClean="0">
                <a:solidFill>
                  <a:srgbClr val="222324"/>
                </a:solidFill>
                <a:latin typeface="Roboto"/>
              </a:rPr>
              <a:t>года 2018</a:t>
            </a: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222324"/>
                </a:solidFill>
                <a:latin typeface="Roboto"/>
              </a:rPr>
              <a:t> </a:t>
            </a:r>
            <a:r>
              <a:rPr lang="ru-RU" sz="2800" b="1" dirty="0" smtClean="0">
                <a:solidFill>
                  <a:srgbClr val="222324"/>
                </a:solidFill>
                <a:latin typeface="Roboto"/>
              </a:rPr>
              <a:t>20 января 2019</a:t>
            </a: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222324"/>
                </a:solidFill>
                <a:latin typeface="Roboto"/>
              </a:rPr>
              <a:t> </a:t>
            </a:r>
            <a:r>
              <a:rPr lang="ru-RU" sz="2800" b="1" dirty="0" smtClean="0">
                <a:solidFill>
                  <a:srgbClr val="222324"/>
                </a:solidFill>
                <a:latin typeface="Roboto"/>
              </a:rPr>
              <a:t>31 </a:t>
            </a:r>
            <a:r>
              <a:rPr lang="ru-RU" sz="2800" b="1" dirty="0">
                <a:solidFill>
                  <a:srgbClr val="222324"/>
                </a:solidFill>
                <a:latin typeface="Roboto"/>
              </a:rPr>
              <a:t>марта </a:t>
            </a:r>
            <a:r>
              <a:rPr lang="ru-RU" sz="2800" b="1" dirty="0" smtClean="0">
                <a:solidFill>
                  <a:srgbClr val="222324"/>
                </a:solidFill>
                <a:latin typeface="Roboto"/>
              </a:rPr>
              <a:t>2019 </a:t>
            </a: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222324"/>
                </a:solidFill>
                <a:latin typeface="Roboto"/>
              </a:rPr>
              <a:t> </a:t>
            </a:r>
            <a:r>
              <a:rPr lang="ru-RU" sz="2800" b="1" dirty="0" smtClean="0">
                <a:solidFill>
                  <a:srgbClr val="222324"/>
                </a:solidFill>
                <a:latin typeface="Roboto"/>
              </a:rPr>
              <a:t>21 </a:t>
            </a:r>
            <a:r>
              <a:rPr lang="ru-RU" sz="2800" b="1" dirty="0">
                <a:solidFill>
                  <a:srgbClr val="222324"/>
                </a:solidFill>
                <a:latin typeface="Roboto"/>
              </a:rPr>
              <a:t>апреля 2019 </a:t>
            </a:r>
            <a:endParaRPr lang="ru-RU" sz="2800" dirty="0" smtClean="0">
              <a:solidFill>
                <a:srgbClr val="222324"/>
              </a:solidFill>
              <a:latin typeface="Roboto"/>
            </a:endParaRPr>
          </a:p>
          <a:p>
            <a:pPr>
              <a:lnSpc>
                <a:spcPct val="120000"/>
              </a:lnSpc>
            </a:pPr>
            <a:endParaRPr lang="ru-RU" sz="2800" dirty="0">
              <a:solidFill>
                <a:srgbClr val="222324"/>
              </a:solidFill>
              <a:latin typeface="Roboto"/>
            </a:endParaRPr>
          </a:p>
          <a:p>
            <a:pPr>
              <a:lnSpc>
                <a:spcPct val="120000"/>
              </a:lnSpc>
            </a:pPr>
            <a:r>
              <a:rPr lang="en-US" sz="2800" dirty="0" smtClean="0">
                <a:solidFill>
                  <a:srgbClr val="222324"/>
                </a:solidFill>
                <a:latin typeface="Roboto"/>
              </a:rPr>
              <a:t>susu.ru</a:t>
            </a:r>
          </a:p>
          <a:p>
            <a:pPr>
              <a:lnSpc>
                <a:spcPct val="120000"/>
              </a:lnSpc>
            </a:pPr>
            <a:r>
              <a:rPr lang="en-US" sz="2800" dirty="0" smtClean="0">
                <a:solidFill>
                  <a:srgbClr val="222324"/>
                </a:solidFill>
                <a:latin typeface="Roboto"/>
              </a:rPr>
              <a:t>abit.susu.ru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314156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1259632" y="149902"/>
            <a:ext cx="6885978" cy="661478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altLang="ru-RU" sz="3200" dirty="0">
                <a:solidFill>
                  <a:srgbClr val="005A9E"/>
                </a:solidFill>
                <a:latin typeface="+mj-lt"/>
                <a:ea typeface="+mj-ea"/>
                <a:cs typeface="Arial" pitchFamily="34" charset="0"/>
              </a:rPr>
              <a:t>Есть вопросы?</a:t>
            </a:r>
            <a:endParaRPr kumimoji="0" lang="ru-RU" sz="3200" i="0" u="none" strike="noStrike" kern="1200" cap="none" spc="0" normalizeH="0" baseline="0" noProof="0" dirty="0">
              <a:ln>
                <a:noFill/>
              </a:ln>
              <a:solidFill>
                <a:srgbClr val="005A9E"/>
              </a:solidFill>
              <a:effectLst/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611560" y="764704"/>
            <a:ext cx="8136904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357554" y="1142984"/>
            <a:ext cx="43577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5A9E"/>
                </a:solidFill>
                <a:ea typeface="+mj-ea"/>
                <a:cs typeface="Arial" pitchFamily="34" charset="0"/>
              </a:rPr>
              <a:t>г. Челябинск, </a:t>
            </a:r>
          </a:p>
          <a:p>
            <a:r>
              <a:rPr lang="ru-RU" sz="2400" dirty="0">
                <a:solidFill>
                  <a:srgbClr val="005A9E"/>
                </a:solidFill>
                <a:ea typeface="+mj-ea"/>
                <a:cs typeface="Arial" pitchFamily="34" charset="0"/>
              </a:rPr>
              <a:t>проспект им. В.И. Ленина, 87</a:t>
            </a:r>
          </a:p>
          <a:p>
            <a:r>
              <a:rPr lang="ru-RU" sz="2400" dirty="0">
                <a:solidFill>
                  <a:srgbClr val="005A9E"/>
                </a:solidFill>
                <a:ea typeface="+mj-ea"/>
                <a:cs typeface="Arial" pitchFamily="34" charset="0"/>
              </a:rPr>
              <a:t>(</a:t>
            </a:r>
            <a:r>
              <a:rPr lang="ru-RU" sz="2400" dirty="0" err="1">
                <a:solidFill>
                  <a:srgbClr val="005A9E"/>
                </a:solidFill>
                <a:ea typeface="+mj-ea"/>
                <a:cs typeface="Arial" pitchFamily="34" charset="0"/>
              </a:rPr>
              <a:t>ЮУрГУ</a:t>
            </a:r>
            <a:r>
              <a:rPr lang="ru-RU" sz="2400" dirty="0">
                <a:solidFill>
                  <a:srgbClr val="005A9E"/>
                </a:solidFill>
                <a:ea typeface="+mj-ea"/>
                <a:cs typeface="Arial" pitchFamily="34" charset="0"/>
              </a:rPr>
              <a:t>, 3 корпус), 492/3а.</a:t>
            </a:r>
          </a:p>
        </p:txBody>
      </p:sp>
      <p:pic>
        <p:nvPicPr>
          <p:cNvPr id="52234" name="Picture 10" descr="Позиция на карте мира ic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1428736"/>
            <a:ext cx="762000" cy="762000"/>
          </a:xfrm>
          <a:prstGeom prst="rect">
            <a:avLst/>
          </a:prstGeom>
          <a:noFill/>
        </p:spPr>
      </p:pic>
      <p:pic>
        <p:nvPicPr>
          <p:cNvPr id="52236" name="Picture 12" descr="Эл. адрес ic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480" y="2470537"/>
            <a:ext cx="762000" cy="762000"/>
          </a:xfrm>
          <a:prstGeom prst="rect">
            <a:avLst/>
          </a:prstGeom>
          <a:noFill/>
        </p:spPr>
      </p:pic>
      <p:pic>
        <p:nvPicPr>
          <p:cNvPr id="52238" name="Picture 14" descr="Домен ic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14480" y="3512338"/>
            <a:ext cx="857256" cy="857257"/>
          </a:xfrm>
          <a:prstGeom prst="rect">
            <a:avLst/>
          </a:prstGeom>
          <a:noFill/>
        </p:spPr>
      </p:pic>
      <p:sp>
        <p:nvSpPr>
          <p:cNvPr id="52242" name="AutoShape 18" descr="Image result for вконтакте лог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2244" name="Picture 20" descr="Image result for вконтакте лого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14480" y="4649396"/>
            <a:ext cx="1000132" cy="1000132"/>
          </a:xfrm>
          <a:prstGeom prst="rect">
            <a:avLst/>
          </a:prstGeom>
          <a:noFill/>
        </p:spPr>
      </p:pic>
      <p:pic>
        <p:nvPicPr>
          <p:cNvPr id="52246" name="Picture 22" descr="Телефон icon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57356" y="5929330"/>
            <a:ext cx="762000" cy="762000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3357554" y="6143644"/>
            <a:ext cx="30718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5A9E"/>
                </a:solidFill>
                <a:ea typeface="+mj-ea"/>
                <a:cs typeface="Arial" pitchFamily="34" charset="0"/>
              </a:rPr>
              <a:t>+7(351) 267-94-21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357554" y="2610145"/>
            <a:ext cx="2214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5A9E"/>
                </a:solidFill>
                <a:ea typeface="+mj-ea"/>
                <a:cs typeface="Arial" pitchFamily="34" charset="0"/>
              </a:rPr>
              <a:t>eecs@susu.ru 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357554" y="3714752"/>
            <a:ext cx="3071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5A9E"/>
                </a:solidFill>
                <a:ea typeface="+mj-ea"/>
                <a:cs typeface="Arial" pitchFamily="34" charset="0"/>
              </a:rPr>
              <a:t>http://eecs.susu.ru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357554" y="4929198"/>
            <a:ext cx="3429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5A9E"/>
                </a:solidFill>
                <a:ea typeface="+mj-ea"/>
                <a:cs typeface="Arial" pitchFamily="34" charset="0"/>
              </a:rPr>
              <a:t>https://vk.com/susu_eecs</a:t>
            </a:r>
            <a:endParaRPr lang="ru-RU" sz="2400" dirty="0">
              <a:solidFill>
                <a:srgbClr val="005A9E"/>
              </a:solidFill>
              <a:ea typeface="+mj-ea"/>
              <a:cs typeface="Arial" pitchFamily="34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B7E58304-C031-4CB6-8789-76AD600D2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BDB8C-06D5-4EBC-83B5-E996F8E704CB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1923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1259632" y="149902"/>
            <a:ext cx="6885978" cy="661478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altLang="ru-RU" sz="3200" dirty="0">
                <a:solidFill>
                  <a:srgbClr val="005A9E"/>
                </a:solidFill>
                <a:latin typeface="+mj-lt"/>
                <a:ea typeface="+mj-ea"/>
                <a:cs typeface="Arial" pitchFamily="34" charset="0"/>
              </a:rPr>
              <a:t>Стань частью ВШ ЭКН</a:t>
            </a:r>
            <a:endParaRPr kumimoji="0" lang="ru-RU" sz="3200" i="0" u="none" strike="noStrike" kern="1200" cap="none" spc="0" normalizeH="0" baseline="0" noProof="0" dirty="0">
              <a:ln>
                <a:noFill/>
              </a:ln>
              <a:solidFill>
                <a:srgbClr val="005A9E"/>
              </a:solidFill>
              <a:effectLst/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611560" y="764704"/>
            <a:ext cx="8136904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https://pp.userapi.com/c636820/v636820578/45b4a/z2Oky0B3yk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071546"/>
            <a:ext cx="7871660" cy="5214974"/>
          </a:xfrm>
          <a:prstGeom prst="rect">
            <a:avLst/>
          </a:prstGeom>
          <a:noFill/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EFD2375B-F713-47DE-B32F-03226AB9D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BDB8C-06D5-4EBC-83B5-E996F8E704CB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1923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22055711-48C5-413E-BB8C-2EA40C871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u-RU" dirty="0" smtClean="0">
                <a:latin typeface="Roboto Slab" pitchFamily="2" charset="0"/>
                <a:ea typeface="Roboto Slab" pitchFamily="2" charset="0"/>
              </a:rPr>
              <a:t>Южно-Уральский государственный университет</a:t>
            </a:r>
            <a:endParaRPr lang="ru-RU" dirty="0"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3828C1D6-F576-4E4C-AEED-590EC026D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BDB8C-06D5-4EBC-83B5-E996F8E704CB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4098" name="Picture 2" descr="https://www.susu.ru/sites/default/files/images/%D1%80%D0%B5%D0%B9%D1%82%D0%B8%D0%BD%D0%B3%20QS%20%D0%B8%D1%8E%D0%BD%D1%8C%202018%20%D1%80%D1%83%D1%81(1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4735" b="6599"/>
          <a:stretch/>
        </p:blipFill>
        <p:spPr bwMode="auto">
          <a:xfrm>
            <a:off x="357092" y="752932"/>
            <a:ext cx="8447194" cy="6111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7680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22055711-48C5-413E-BB8C-2EA40C871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 smtClean="0">
                <a:latin typeface="Roboto Slab" pitchFamily="2" charset="0"/>
                <a:ea typeface="Roboto Slab" pitchFamily="2" charset="0"/>
              </a:rPr>
              <a:t> </a:t>
            </a:r>
            <a:r>
              <a:rPr smtClean="0">
                <a:latin typeface="Roboto Slab" pitchFamily="2" charset="0"/>
                <a:ea typeface="Roboto Slab" pitchFamily="2" charset="0"/>
              </a:rPr>
              <a:t>Образовательные программы</a:t>
            </a:r>
            <a:endParaRPr lang="ru-RU" dirty="0"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3828C1D6-F576-4E4C-AEED-590EC026D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BDB8C-06D5-4EBC-83B5-E996F8E704CB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71472" y="1142984"/>
            <a:ext cx="6420347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600" dirty="0" smtClean="0">
                <a:latin typeface="Roboto Slab" pitchFamily="2" charset="0"/>
                <a:ea typeface="Roboto Slab" pitchFamily="2" charset="0"/>
              </a:rPr>
              <a:t> </a:t>
            </a:r>
            <a:r>
              <a:rPr lang="ru-RU" sz="3600" dirty="0" err="1" smtClean="0">
                <a:latin typeface="Roboto Slab" pitchFamily="2" charset="0"/>
                <a:ea typeface="Roboto Slab" pitchFamily="2" charset="0"/>
              </a:rPr>
              <a:t>Бакалавриат</a:t>
            </a:r>
            <a:r>
              <a:rPr lang="ru-RU" sz="3600" dirty="0" smtClean="0">
                <a:latin typeface="Roboto Slab" pitchFamily="2" charset="0"/>
                <a:ea typeface="Roboto Slab" pitchFamily="2" charset="0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smtClean="0">
                <a:latin typeface="Roboto Slab" pitchFamily="2" charset="0"/>
                <a:ea typeface="Roboto Slab" pitchFamily="2" charset="0"/>
              </a:rPr>
              <a:t> </a:t>
            </a:r>
            <a:r>
              <a:rPr lang="ru-RU" sz="3600" dirty="0" smtClean="0">
                <a:latin typeface="Roboto Slab" pitchFamily="2" charset="0"/>
                <a:ea typeface="Roboto Slab" pitchFamily="2" charset="0"/>
              </a:rPr>
              <a:t>Магистратура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smtClean="0">
                <a:latin typeface="Roboto Slab" pitchFamily="2" charset="0"/>
                <a:ea typeface="Roboto Slab" pitchFamily="2" charset="0"/>
              </a:rPr>
              <a:t> </a:t>
            </a:r>
            <a:r>
              <a:rPr lang="ru-RU" sz="3600" dirty="0" err="1" smtClean="0">
                <a:latin typeface="Roboto Slab" pitchFamily="2" charset="0"/>
                <a:ea typeface="Roboto Slab" pitchFamily="2" charset="0"/>
              </a:rPr>
              <a:t>Специалитет</a:t>
            </a:r>
            <a:endParaRPr lang="ru-RU" sz="3600" dirty="0" smtClean="0">
              <a:latin typeface="Roboto Slab" pitchFamily="2" charset="0"/>
              <a:ea typeface="Roboto Slab" pitchFamily="2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3600" dirty="0" smtClean="0">
                <a:latin typeface="Roboto Slab" pitchFamily="2" charset="0"/>
                <a:ea typeface="Roboto Slab" pitchFamily="2" charset="0"/>
              </a:rPr>
              <a:t> </a:t>
            </a:r>
            <a:r>
              <a:rPr lang="ru-RU" sz="3600" dirty="0" smtClean="0">
                <a:latin typeface="Roboto Slab" pitchFamily="2" charset="0"/>
                <a:ea typeface="Roboto Slab" pitchFamily="2" charset="0"/>
              </a:rPr>
              <a:t>Аспирантура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3600" dirty="0" smtClean="0">
                <a:latin typeface="Roboto Slab" pitchFamily="2" charset="0"/>
                <a:ea typeface="Roboto Slab" pitchFamily="2" charset="0"/>
              </a:rPr>
              <a:t>Военный факультет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3600" dirty="0" smtClean="0">
                <a:latin typeface="Roboto Slab" pitchFamily="2" charset="0"/>
                <a:ea typeface="Roboto Slab" pitchFamily="2" charset="0"/>
              </a:rPr>
              <a:t>Зарубежные программы</a:t>
            </a:r>
          </a:p>
          <a:p>
            <a:pPr>
              <a:buFont typeface="Arial" pitchFamily="34" charset="0"/>
              <a:buChar char="•"/>
            </a:pPr>
            <a:endParaRPr lang="ru-RU" sz="3600" dirty="0">
              <a:latin typeface="Roboto Slab" pitchFamily="2" charset="0"/>
              <a:ea typeface="Roboto Slab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334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A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 txBox="1">
            <a:spLocks/>
          </p:cNvSpPr>
          <p:nvPr/>
        </p:nvSpPr>
        <p:spPr>
          <a:xfrm>
            <a:off x="678536" y="3315396"/>
            <a:ext cx="8072494" cy="1752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20040" marR="0" lvl="0" indent="-32004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 Slab" pitchFamily="2" charset="0"/>
                <a:ea typeface="Roboto Slab" pitchFamily="2" charset="0"/>
                <a:cs typeface="Arial" pitchFamily="34" charset="0"/>
              </a:rPr>
              <a:t>ВЫСШАЯ ШКОЛА</a:t>
            </a:r>
            <a:r>
              <a:rPr kumimoji="0" lang="ru-RU" sz="36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 Slab" pitchFamily="2" charset="0"/>
                <a:ea typeface="Roboto Slab" pitchFamily="2" charset="0"/>
                <a:cs typeface="Arial" pitchFamily="34" charset="0"/>
              </a:rPr>
              <a:t> </a:t>
            </a: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 Slab" pitchFamily="2" charset="0"/>
                <a:ea typeface="Roboto Slab" pitchFamily="2" charset="0"/>
                <a:cs typeface="Arial" pitchFamily="34" charset="0"/>
              </a:rPr>
              <a:t>ЭЛЕКТРОНИКИ </a:t>
            </a:r>
          </a:p>
          <a:p>
            <a:pPr marL="320040" marR="0" lvl="0" indent="-32004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 Slab" pitchFamily="2" charset="0"/>
                <a:ea typeface="Roboto Slab" pitchFamily="2" charset="0"/>
                <a:cs typeface="Arial" pitchFamily="34" charset="0"/>
              </a:rPr>
              <a:t>И КОМПЬЮТЕРНЫХ НАУК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713741" y="5877272"/>
            <a:ext cx="8104984" cy="849337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Южно-Уральский государственный университет</a:t>
            </a:r>
            <a:b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</a:b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(Национальный исследовательский университет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971600" y="3861048"/>
            <a:ext cx="7560840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835696" y="4509120"/>
            <a:ext cx="5904656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56911F2E-8085-49B8-BEBC-21D2647D976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260648"/>
            <a:ext cx="2854488" cy="1914825"/>
          </a:xfrm>
          <a:prstGeom prst="rect">
            <a:avLst/>
          </a:prstGeom>
        </p:spPr>
      </p:pic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EBA8917-FF11-4B72-87F5-2FA27F8BA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BDB8C-06D5-4EBC-83B5-E996F8E704CB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4634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22055711-48C5-413E-BB8C-2EA40C871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u-RU" dirty="0">
                <a:latin typeface="Roboto Slab" pitchFamily="2" charset="0"/>
                <a:ea typeface="Roboto Slab" pitchFamily="2" charset="0"/>
              </a:rPr>
              <a:t>ВШ ЭКН Сегодня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3828C1D6-F576-4E4C-AEED-590EC026D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BDB8C-06D5-4EBC-83B5-E996F8E704CB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0D2EFC8-AE0F-49AF-B1E7-9A2C3C911DD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34683"/>
            <a:ext cx="9144000" cy="4188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4983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>
            <a:cxnSpLocks/>
            <a:endCxn id="26" idx="0"/>
          </p:cNvCxnSpPr>
          <p:nvPr/>
        </p:nvCxnSpPr>
        <p:spPr>
          <a:xfrm flipH="1">
            <a:off x="2493177" y="1024982"/>
            <a:ext cx="2562" cy="4316683"/>
          </a:xfrm>
          <a:prstGeom prst="line">
            <a:avLst/>
          </a:prstGeom>
          <a:ln w="25400">
            <a:solidFill>
              <a:srgbClr val="2449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15635" y="1985201"/>
            <a:ext cx="17074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rgbClr val="2449A4"/>
                </a:solidFill>
              </a:rPr>
              <a:t>БАКАЛАВРИАТ</a:t>
            </a:r>
          </a:p>
          <a:p>
            <a:r>
              <a:rPr lang="ru-RU" dirty="0">
                <a:solidFill>
                  <a:srgbClr val="2449A4"/>
                </a:solidFill>
              </a:rPr>
              <a:t>	4 года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55699" y="1769757"/>
            <a:ext cx="22801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2449A4"/>
                </a:solidFill>
              </a:rPr>
              <a:t>Диплом о высшем образовании и академическая степень</a:t>
            </a:r>
            <a:br>
              <a:rPr lang="ru-RU" sz="1600" b="1" dirty="0">
                <a:solidFill>
                  <a:srgbClr val="2449A4"/>
                </a:solidFill>
              </a:rPr>
            </a:br>
            <a:r>
              <a:rPr lang="ru-RU" sz="1600" b="1" dirty="0">
                <a:solidFill>
                  <a:srgbClr val="2449A4"/>
                </a:solidFill>
              </a:rPr>
              <a:t>«БАКАЛАВР»</a:t>
            </a:r>
            <a:endParaRPr lang="ru-RU" sz="1600" dirty="0">
              <a:solidFill>
                <a:srgbClr val="2449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64867" y="3233983"/>
            <a:ext cx="20419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600" b="1">
                <a:solidFill>
                  <a:srgbClr val="005A9E"/>
                </a:solidFill>
              </a:defRPr>
            </a:lvl1pPr>
          </a:lstStyle>
          <a:p>
            <a:r>
              <a:rPr lang="ru-RU" dirty="0">
                <a:solidFill>
                  <a:srgbClr val="2449A4"/>
                </a:solidFill>
              </a:rPr>
              <a:t>Диплом и академическая  степень  «МАГИСТР»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44113" y="3377291"/>
            <a:ext cx="17074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rgbClr val="2449A4"/>
                </a:solidFill>
              </a:rPr>
              <a:t>МАГИСТРАТУРА</a:t>
            </a:r>
          </a:p>
          <a:p>
            <a:pPr algn="r"/>
            <a:r>
              <a:rPr lang="ru-RU" dirty="0">
                <a:solidFill>
                  <a:srgbClr val="2449A4"/>
                </a:solidFill>
              </a:rPr>
              <a:t>2 года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623204" y="5049277"/>
            <a:ext cx="24669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600" b="1">
                <a:solidFill>
                  <a:srgbClr val="005A9E"/>
                </a:solidFill>
              </a:defRPr>
            </a:lvl1pPr>
          </a:lstStyle>
          <a:p>
            <a:r>
              <a:rPr lang="ru-RU" dirty="0">
                <a:solidFill>
                  <a:srgbClr val="2449A4"/>
                </a:solidFill>
              </a:rPr>
              <a:t>Диплом и ученая степень</a:t>
            </a:r>
            <a:br>
              <a:rPr lang="ru-RU" dirty="0">
                <a:solidFill>
                  <a:srgbClr val="2449A4"/>
                </a:solidFill>
              </a:rPr>
            </a:br>
            <a:r>
              <a:rPr lang="ru-RU" dirty="0">
                <a:solidFill>
                  <a:srgbClr val="2449A4"/>
                </a:solidFill>
              </a:rPr>
              <a:t>«КАНДИДАТ НАУК»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45516" y="5018498"/>
            <a:ext cx="17074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rgbClr val="2449A4"/>
                </a:solidFill>
              </a:rPr>
              <a:t>АСПИРАНТУРА</a:t>
            </a:r>
          </a:p>
          <a:p>
            <a:r>
              <a:rPr lang="ru-RU" dirty="0">
                <a:solidFill>
                  <a:srgbClr val="2449A4"/>
                </a:solidFill>
              </a:rPr>
              <a:t>	4 года</a:t>
            </a:r>
          </a:p>
        </p:txBody>
      </p:sp>
      <p:pic>
        <p:nvPicPr>
          <p:cNvPr id="2050" name="Picture 2" descr="Шапка выпускника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083676"/>
            <a:ext cx="950626" cy="950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3F65FDB-6600-4957-930B-EDABAA6BC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Roboto Slab" pitchFamily="2" charset="0"/>
                <a:ea typeface="Roboto Slab" pitchFamily="2" charset="0"/>
              </a:rPr>
              <a:t>Система подготовки</a:t>
            </a: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xmlns="" id="{4C3F8A49-F706-4C70-AA29-C85BFC9541DE}"/>
              </a:ext>
            </a:extLst>
          </p:cNvPr>
          <p:cNvGrpSpPr/>
          <p:nvPr/>
        </p:nvGrpSpPr>
        <p:grpSpPr>
          <a:xfrm>
            <a:off x="2420842" y="2169012"/>
            <a:ext cx="144000" cy="211362"/>
            <a:chOff x="2259465" y="2447924"/>
            <a:chExt cx="144000" cy="211362"/>
          </a:xfrm>
        </p:grpSpPr>
        <p:sp>
          <p:nvSpPr>
            <p:cNvPr id="14" name="Блок-схема: узел 13"/>
            <p:cNvSpPr/>
            <p:nvPr/>
          </p:nvSpPr>
          <p:spPr>
            <a:xfrm>
              <a:off x="2259465" y="2515270"/>
              <a:ext cx="144000" cy="144016"/>
            </a:xfrm>
            <a:prstGeom prst="flowChartConnector">
              <a:avLst/>
            </a:prstGeom>
            <a:solidFill>
              <a:srgbClr val="00B050"/>
            </a:solidFill>
            <a:ln w="19050">
              <a:solidFill>
                <a:srgbClr val="2449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Равнобедренный треугольник 9">
              <a:extLst>
                <a:ext uri="{FF2B5EF4-FFF2-40B4-BE49-F238E27FC236}">
                  <a16:creationId xmlns:a16="http://schemas.microsoft.com/office/drawing/2014/main" xmlns="" id="{3141AC25-DD52-4F7E-8A98-8B36FAA0B035}"/>
                </a:ext>
              </a:extLst>
            </p:cNvPr>
            <p:cNvSpPr/>
            <p:nvPr/>
          </p:nvSpPr>
          <p:spPr>
            <a:xfrm rot="10800000">
              <a:off x="2266545" y="2447924"/>
              <a:ext cx="130511" cy="67345"/>
            </a:xfrm>
            <a:prstGeom prst="triangle">
              <a:avLst/>
            </a:prstGeom>
            <a:solidFill>
              <a:srgbClr val="005A9E"/>
            </a:solidFill>
            <a:ln>
              <a:solidFill>
                <a:srgbClr val="2449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xmlns="" id="{03F08C1C-6E7A-40A3-9CAB-C0D4E8188B1E}"/>
              </a:ext>
            </a:extLst>
          </p:cNvPr>
          <p:cNvGrpSpPr/>
          <p:nvPr/>
        </p:nvGrpSpPr>
        <p:grpSpPr>
          <a:xfrm>
            <a:off x="2420842" y="3510128"/>
            <a:ext cx="144000" cy="211362"/>
            <a:chOff x="2259465" y="2447924"/>
            <a:chExt cx="144000" cy="211362"/>
          </a:xfrm>
        </p:grpSpPr>
        <p:sp>
          <p:nvSpPr>
            <p:cNvPr id="22" name="Блок-схема: узел 21">
              <a:extLst>
                <a:ext uri="{FF2B5EF4-FFF2-40B4-BE49-F238E27FC236}">
                  <a16:creationId xmlns:a16="http://schemas.microsoft.com/office/drawing/2014/main" xmlns="" id="{9DE66DBF-4839-4C55-A419-438F8C09804B}"/>
                </a:ext>
              </a:extLst>
            </p:cNvPr>
            <p:cNvSpPr/>
            <p:nvPr/>
          </p:nvSpPr>
          <p:spPr>
            <a:xfrm>
              <a:off x="2259465" y="2515270"/>
              <a:ext cx="144000" cy="144016"/>
            </a:xfrm>
            <a:prstGeom prst="flowChartConnector">
              <a:avLst/>
            </a:prstGeom>
            <a:solidFill>
              <a:srgbClr val="00B050"/>
            </a:solidFill>
            <a:ln w="19050">
              <a:solidFill>
                <a:srgbClr val="2449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Равнобедренный треугольник 22">
              <a:extLst>
                <a:ext uri="{FF2B5EF4-FFF2-40B4-BE49-F238E27FC236}">
                  <a16:creationId xmlns:a16="http://schemas.microsoft.com/office/drawing/2014/main" xmlns="" id="{0A8D8CA9-FEFC-46DA-A746-FBD7F923E66B}"/>
                </a:ext>
              </a:extLst>
            </p:cNvPr>
            <p:cNvSpPr/>
            <p:nvPr/>
          </p:nvSpPr>
          <p:spPr>
            <a:xfrm rot="10800000">
              <a:off x="2266545" y="2447924"/>
              <a:ext cx="130511" cy="67345"/>
            </a:xfrm>
            <a:prstGeom prst="triangle">
              <a:avLst/>
            </a:prstGeom>
            <a:solidFill>
              <a:srgbClr val="005A9E"/>
            </a:solidFill>
            <a:ln>
              <a:solidFill>
                <a:srgbClr val="2449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xmlns="" id="{59BD4D71-6B66-42C6-8214-5CE07AC72F0F}"/>
              </a:ext>
            </a:extLst>
          </p:cNvPr>
          <p:cNvGrpSpPr/>
          <p:nvPr/>
        </p:nvGrpSpPr>
        <p:grpSpPr>
          <a:xfrm>
            <a:off x="2420842" y="5274320"/>
            <a:ext cx="144000" cy="211362"/>
            <a:chOff x="2259465" y="2447924"/>
            <a:chExt cx="144000" cy="211362"/>
          </a:xfrm>
        </p:grpSpPr>
        <p:sp>
          <p:nvSpPr>
            <p:cNvPr id="25" name="Блок-схема: узел 24">
              <a:extLst>
                <a:ext uri="{FF2B5EF4-FFF2-40B4-BE49-F238E27FC236}">
                  <a16:creationId xmlns:a16="http://schemas.microsoft.com/office/drawing/2014/main" xmlns="" id="{30FD1269-A0F1-401B-BA62-7F95F4E1CD46}"/>
                </a:ext>
              </a:extLst>
            </p:cNvPr>
            <p:cNvSpPr/>
            <p:nvPr/>
          </p:nvSpPr>
          <p:spPr>
            <a:xfrm>
              <a:off x="2259465" y="2515270"/>
              <a:ext cx="144000" cy="144016"/>
            </a:xfrm>
            <a:prstGeom prst="flowChartConnector">
              <a:avLst/>
            </a:prstGeom>
            <a:solidFill>
              <a:srgbClr val="00B050"/>
            </a:solidFill>
            <a:ln w="19050">
              <a:solidFill>
                <a:srgbClr val="2449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Равнобедренный треугольник 25">
              <a:extLst>
                <a:ext uri="{FF2B5EF4-FFF2-40B4-BE49-F238E27FC236}">
                  <a16:creationId xmlns:a16="http://schemas.microsoft.com/office/drawing/2014/main" xmlns="" id="{2829266F-5911-4B99-8A8F-5E047580F67E}"/>
                </a:ext>
              </a:extLst>
            </p:cNvPr>
            <p:cNvSpPr/>
            <p:nvPr/>
          </p:nvSpPr>
          <p:spPr>
            <a:xfrm rot="10800000">
              <a:off x="2266545" y="2447924"/>
              <a:ext cx="130511" cy="67345"/>
            </a:xfrm>
            <a:prstGeom prst="triangle">
              <a:avLst/>
            </a:prstGeom>
            <a:solidFill>
              <a:srgbClr val="005A9E"/>
            </a:solidFill>
            <a:ln>
              <a:solidFill>
                <a:srgbClr val="2449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xmlns="" id="{75AC7275-39B5-4DC4-9F64-AC479E82ACC3}"/>
              </a:ext>
            </a:extLst>
          </p:cNvPr>
          <p:cNvCxnSpPr>
            <a:cxnSpLocks/>
            <a:endCxn id="29" idx="0"/>
          </p:cNvCxnSpPr>
          <p:nvPr/>
        </p:nvCxnSpPr>
        <p:spPr>
          <a:xfrm flipH="1">
            <a:off x="6362772" y="1024982"/>
            <a:ext cx="2562" cy="1899963"/>
          </a:xfrm>
          <a:prstGeom prst="line">
            <a:avLst/>
          </a:prstGeom>
          <a:ln w="25400">
            <a:solidFill>
              <a:srgbClr val="2449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xmlns="" id="{B03337BA-0399-4D21-BE78-FAC7522CDF55}"/>
              </a:ext>
            </a:extLst>
          </p:cNvPr>
          <p:cNvGrpSpPr/>
          <p:nvPr/>
        </p:nvGrpSpPr>
        <p:grpSpPr>
          <a:xfrm>
            <a:off x="6290772" y="2857599"/>
            <a:ext cx="144000" cy="211362"/>
            <a:chOff x="2259465" y="2447924"/>
            <a:chExt cx="144000" cy="211362"/>
          </a:xfrm>
        </p:grpSpPr>
        <p:sp>
          <p:nvSpPr>
            <p:cNvPr id="29" name="Блок-схема: узел 28">
              <a:extLst>
                <a:ext uri="{FF2B5EF4-FFF2-40B4-BE49-F238E27FC236}">
                  <a16:creationId xmlns:a16="http://schemas.microsoft.com/office/drawing/2014/main" xmlns="" id="{11A92249-82D0-49A3-B8A7-8FB2A03E3F38}"/>
                </a:ext>
              </a:extLst>
            </p:cNvPr>
            <p:cNvSpPr/>
            <p:nvPr/>
          </p:nvSpPr>
          <p:spPr>
            <a:xfrm>
              <a:off x="2259465" y="2515270"/>
              <a:ext cx="144000" cy="144016"/>
            </a:xfrm>
            <a:prstGeom prst="flowChartConnector">
              <a:avLst/>
            </a:prstGeom>
            <a:solidFill>
              <a:srgbClr val="00B050"/>
            </a:solidFill>
            <a:ln w="19050">
              <a:solidFill>
                <a:srgbClr val="2449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Равнобедренный треугольник 29">
              <a:extLst>
                <a:ext uri="{FF2B5EF4-FFF2-40B4-BE49-F238E27FC236}">
                  <a16:creationId xmlns:a16="http://schemas.microsoft.com/office/drawing/2014/main" xmlns="" id="{EF3097D4-C8BF-4917-B6E5-2A27F0081BB8}"/>
                </a:ext>
              </a:extLst>
            </p:cNvPr>
            <p:cNvSpPr/>
            <p:nvPr/>
          </p:nvSpPr>
          <p:spPr>
            <a:xfrm rot="10800000">
              <a:off x="2266545" y="2447924"/>
              <a:ext cx="130511" cy="67345"/>
            </a:xfrm>
            <a:prstGeom prst="triangle">
              <a:avLst/>
            </a:prstGeom>
            <a:solidFill>
              <a:srgbClr val="005A9E"/>
            </a:solidFill>
            <a:ln>
              <a:solidFill>
                <a:srgbClr val="2449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B9C08B7B-B779-46B6-8E9A-8C2194CFD08A}"/>
              </a:ext>
            </a:extLst>
          </p:cNvPr>
          <p:cNvSpPr txBox="1"/>
          <p:nvPr/>
        </p:nvSpPr>
        <p:spPr>
          <a:xfrm>
            <a:off x="4480358" y="2673786"/>
            <a:ext cx="17074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rgbClr val="2449A4"/>
                </a:solidFill>
              </a:rPr>
              <a:t>СПЕЦИАЛИТЕТ</a:t>
            </a:r>
          </a:p>
          <a:p>
            <a:pPr indent="92075"/>
            <a:r>
              <a:rPr lang="ru-RU" dirty="0">
                <a:solidFill>
                  <a:srgbClr val="2449A4"/>
                </a:solidFill>
              </a:rPr>
              <a:t>от 5 до 5,5 лет</a:t>
            </a:r>
          </a:p>
        </p:txBody>
      </p:sp>
      <p:cxnSp>
        <p:nvCxnSpPr>
          <p:cNvPr id="2048" name="Соединитель: уступ 2047">
            <a:extLst>
              <a:ext uri="{FF2B5EF4-FFF2-40B4-BE49-F238E27FC236}">
                <a16:creationId xmlns:a16="http://schemas.microsoft.com/office/drawing/2014/main" xmlns="" id="{18E93F20-C32C-4EEC-8AC9-503CFAE004D6}"/>
              </a:ext>
            </a:extLst>
          </p:cNvPr>
          <p:cNvCxnSpPr>
            <a:cxnSpLocks/>
            <a:stCxn id="29" idx="4"/>
            <a:endCxn id="25" idx="0"/>
          </p:cNvCxnSpPr>
          <p:nvPr/>
        </p:nvCxnSpPr>
        <p:spPr>
          <a:xfrm rot="5400000">
            <a:off x="3291455" y="2270348"/>
            <a:ext cx="2272705" cy="3869930"/>
          </a:xfrm>
          <a:prstGeom prst="bentConnector3">
            <a:avLst>
              <a:gd name="adj1" fmla="val 70452"/>
            </a:avLst>
          </a:prstGeom>
          <a:ln w="25400">
            <a:solidFill>
              <a:srgbClr val="2449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18D85094-E4EA-4328-9FE4-3432695C9CDC}"/>
              </a:ext>
            </a:extLst>
          </p:cNvPr>
          <p:cNvSpPr txBox="1"/>
          <p:nvPr/>
        </p:nvSpPr>
        <p:spPr>
          <a:xfrm>
            <a:off x="6526959" y="2458343"/>
            <a:ext cx="19449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2449A4"/>
                </a:solidFill>
              </a:rPr>
              <a:t>Диплом о высшем образовании и квалификация</a:t>
            </a:r>
            <a:br>
              <a:rPr lang="ru-RU" sz="1600" b="1" dirty="0">
                <a:solidFill>
                  <a:srgbClr val="2449A4"/>
                </a:solidFill>
              </a:rPr>
            </a:br>
            <a:r>
              <a:rPr lang="ru-RU" sz="1600" b="1" dirty="0">
                <a:solidFill>
                  <a:srgbClr val="2449A4"/>
                </a:solidFill>
              </a:rPr>
              <a:t>«СПЕЦИАЛИСТ»</a:t>
            </a:r>
            <a:endParaRPr lang="ru-RU" sz="1600" dirty="0">
              <a:solidFill>
                <a:srgbClr val="2449A4"/>
              </a:solidFill>
            </a:endParaRPr>
          </a:p>
        </p:txBody>
      </p:sp>
      <p:sp>
        <p:nvSpPr>
          <p:cNvPr id="2054" name="Номер слайда 2053">
            <a:extLst>
              <a:ext uri="{FF2B5EF4-FFF2-40B4-BE49-F238E27FC236}">
                <a16:creationId xmlns:a16="http://schemas.microsoft.com/office/drawing/2014/main" xmlns="" id="{E0910630-3BFC-470B-93B2-802E27BBC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BDB8C-06D5-4EBC-83B5-E996F8E704CB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44113" y="1916832"/>
            <a:ext cx="1707444" cy="756954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4526452" y="2614691"/>
            <a:ext cx="1707444" cy="756954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0757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0690D949-3B4A-43EF-AEDA-7E2C58302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BDB8C-06D5-4EBC-83B5-E996F8E704CB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xmlns="" id="{8DBA282A-C4A5-4E28-8DDC-814DBE517DB0}"/>
              </a:ext>
            </a:extLst>
          </p:cNvPr>
          <p:cNvSpPr/>
          <p:nvPr/>
        </p:nvSpPr>
        <p:spPr>
          <a:xfrm>
            <a:off x="734160" y="386833"/>
            <a:ext cx="1695449" cy="1168164"/>
          </a:xfrm>
          <a:prstGeom prst="round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 l="-2000" r="-2000"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Полилиния: фигура 18">
            <a:extLst>
              <a:ext uri="{FF2B5EF4-FFF2-40B4-BE49-F238E27FC236}">
                <a16:creationId xmlns:a16="http://schemas.microsoft.com/office/drawing/2014/main" xmlns="" id="{55FA63D0-1935-4FCB-87DA-B816AEF0D77E}"/>
              </a:ext>
            </a:extLst>
          </p:cNvPr>
          <p:cNvSpPr/>
          <p:nvPr/>
        </p:nvSpPr>
        <p:spPr>
          <a:xfrm>
            <a:off x="734160" y="1503845"/>
            <a:ext cx="1695449" cy="629011"/>
          </a:xfrm>
          <a:custGeom>
            <a:avLst/>
            <a:gdLst>
              <a:gd name="connsiteX0" fmla="*/ 0 w 1695449"/>
              <a:gd name="connsiteY0" fmla="*/ 0 h 629011"/>
              <a:gd name="connsiteX1" fmla="*/ 1695449 w 1695449"/>
              <a:gd name="connsiteY1" fmla="*/ 0 h 629011"/>
              <a:gd name="connsiteX2" fmla="*/ 1695449 w 1695449"/>
              <a:gd name="connsiteY2" fmla="*/ 629011 h 629011"/>
              <a:gd name="connsiteX3" fmla="*/ 0 w 1695449"/>
              <a:gd name="connsiteY3" fmla="*/ 629011 h 629011"/>
              <a:gd name="connsiteX4" fmla="*/ 0 w 1695449"/>
              <a:gd name="connsiteY4" fmla="*/ 0 h 629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5449" h="629011">
                <a:moveTo>
                  <a:pt x="0" y="0"/>
                </a:moveTo>
                <a:lnTo>
                  <a:pt x="1695449" y="0"/>
                </a:lnTo>
                <a:lnTo>
                  <a:pt x="1695449" y="629011"/>
                </a:lnTo>
                <a:lnTo>
                  <a:pt x="0" y="62901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3792" tIns="113792" rIns="113792" bIns="0" numCol="1" spcCol="1270" anchor="t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600" b="0" kern="1200" dirty="0"/>
              <a:t>Автоматика и управление</a:t>
            </a:r>
            <a:endParaRPr lang="ru-RU" sz="1600" kern="1200" dirty="0"/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xmlns="" id="{8AF9E84D-EFDB-4358-BEC7-6BFE7CDC407C}"/>
              </a:ext>
            </a:extLst>
          </p:cNvPr>
          <p:cNvSpPr/>
          <p:nvPr/>
        </p:nvSpPr>
        <p:spPr>
          <a:xfrm>
            <a:off x="4814322" y="4315265"/>
            <a:ext cx="1695449" cy="1168164"/>
          </a:xfrm>
          <a:prstGeom prst="roundRect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 t="-43000" b="-43000"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1" name="Полилиния: фигура 20">
            <a:extLst>
              <a:ext uri="{FF2B5EF4-FFF2-40B4-BE49-F238E27FC236}">
                <a16:creationId xmlns:a16="http://schemas.microsoft.com/office/drawing/2014/main" xmlns="" id="{C3BE081C-C673-4706-88FF-ACF160AE464C}"/>
              </a:ext>
            </a:extLst>
          </p:cNvPr>
          <p:cNvSpPr/>
          <p:nvPr/>
        </p:nvSpPr>
        <p:spPr>
          <a:xfrm>
            <a:off x="4536751" y="5432252"/>
            <a:ext cx="2250590" cy="629011"/>
          </a:xfrm>
          <a:custGeom>
            <a:avLst/>
            <a:gdLst>
              <a:gd name="connsiteX0" fmla="*/ 0 w 2250590"/>
              <a:gd name="connsiteY0" fmla="*/ 0 h 629011"/>
              <a:gd name="connsiteX1" fmla="*/ 2250590 w 2250590"/>
              <a:gd name="connsiteY1" fmla="*/ 0 h 629011"/>
              <a:gd name="connsiteX2" fmla="*/ 2250590 w 2250590"/>
              <a:gd name="connsiteY2" fmla="*/ 629011 h 629011"/>
              <a:gd name="connsiteX3" fmla="*/ 0 w 2250590"/>
              <a:gd name="connsiteY3" fmla="*/ 629011 h 629011"/>
              <a:gd name="connsiteX4" fmla="*/ 0 w 2250590"/>
              <a:gd name="connsiteY4" fmla="*/ 0 h 629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0590" h="629011">
                <a:moveTo>
                  <a:pt x="0" y="0"/>
                </a:moveTo>
                <a:lnTo>
                  <a:pt x="2250590" y="0"/>
                </a:lnTo>
                <a:lnTo>
                  <a:pt x="2250590" y="629011"/>
                </a:lnTo>
                <a:lnTo>
                  <a:pt x="0" y="62901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3792" tIns="113792" rIns="113792" bIns="0" numCol="1" spcCol="1270" anchor="t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600" b="0" kern="1200" dirty="0"/>
              <a:t>Системное программирование</a:t>
            </a:r>
            <a:endParaRPr lang="ru-RU" sz="1600" kern="1200" dirty="0"/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xmlns="" id="{605E8B96-CB02-4948-A3B7-BC312B0661BF}"/>
              </a:ext>
            </a:extLst>
          </p:cNvPr>
          <p:cNvSpPr/>
          <p:nvPr/>
        </p:nvSpPr>
        <p:spPr>
          <a:xfrm>
            <a:off x="3773133" y="2191688"/>
            <a:ext cx="1695449" cy="1168164"/>
          </a:xfrm>
          <a:prstGeom prst="roundRect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 t="-1000" b="-1000"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3" name="Полилиния: фигура 22">
            <a:extLst>
              <a:ext uri="{FF2B5EF4-FFF2-40B4-BE49-F238E27FC236}">
                <a16:creationId xmlns:a16="http://schemas.microsoft.com/office/drawing/2014/main" xmlns="" id="{DD201B80-2E54-4270-A454-D18947A8BA79}"/>
              </a:ext>
            </a:extLst>
          </p:cNvPr>
          <p:cNvSpPr/>
          <p:nvPr/>
        </p:nvSpPr>
        <p:spPr>
          <a:xfrm>
            <a:off x="3189876" y="3345843"/>
            <a:ext cx="2940180" cy="629011"/>
          </a:xfrm>
          <a:custGeom>
            <a:avLst/>
            <a:gdLst>
              <a:gd name="connsiteX0" fmla="*/ 0 w 2940180"/>
              <a:gd name="connsiteY0" fmla="*/ 0 h 629011"/>
              <a:gd name="connsiteX1" fmla="*/ 2940180 w 2940180"/>
              <a:gd name="connsiteY1" fmla="*/ 0 h 629011"/>
              <a:gd name="connsiteX2" fmla="*/ 2940180 w 2940180"/>
              <a:gd name="connsiteY2" fmla="*/ 629011 h 629011"/>
              <a:gd name="connsiteX3" fmla="*/ 0 w 2940180"/>
              <a:gd name="connsiteY3" fmla="*/ 629011 h 629011"/>
              <a:gd name="connsiteX4" fmla="*/ 0 w 2940180"/>
              <a:gd name="connsiteY4" fmla="*/ 0 h 629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40180" h="629011">
                <a:moveTo>
                  <a:pt x="0" y="0"/>
                </a:moveTo>
                <a:lnTo>
                  <a:pt x="2940180" y="0"/>
                </a:lnTo>
                <a:lnTo>
                  <a:pt x="2940180" y="629011"/>
                </a:lnTo>
                <a:lnTo>
                  <a:pt x="0" y="62901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3792" tIns="113792" rIns="113792" bIns="0" numCol="1" spcCol="1270" anchor="t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600" b="0" kern="1200" dirty="0"/>
              <a:t>Вычислительная математика и высокопроизводительные вычисления</a:t>
            </a:r>
            <a:endParaRPr lang="ru-RU" sz="1600" kern="1200" dirty="0"/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xmlns="" id="{1D322AF0-0011-45F3-8703-EF48E99B6387}"/>
              </a:ext>
            </a:extLst>
          </p:cNvPr>
          <p:cNvSpPr/>
          <p:nvPr/>
        </p:nvSpPr>
        <p:spPr>
          <a:xfrm>
            <a:off x="207718" y="4315265"/>
            <a:ext cx="1695449" cy="1168164"/>
          </a:xfrm>
          <a:prstGeom prst="roundRect">
            <a:avLst/>
          </a:prstGeom>
          <a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 l="-20000" r="-20000"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5" name="Полилиния: фигура 24">
            <a:extLst>
              <a:ext uri="{FF2B5EF4-FFF2-40B4-BE49-F238E27FC236}">
                <a16:creationId xmlns:a16="http://schemas.microsoft.com/office/drawing/2014/main" xmlns="" id="{779B08B1-EBF9-4D6E-856A-2FC0A9268851}"/>
              </a:ext>
            </a:extLst>
          </p:cNvPr>
          <p:cNvSpPr/>
          <p:nvPr/>
        </p:nvSpPr>
        <p:spPr>
          <a:xfrm>
            <a:off x="210368" y="5432252"/>
            <a:ext cx="1695449" cy="629011"/>
          </a:xfrm>
          <a:custGeom>
            <a:avLst/>
            <a:gdLst>
              <a:gd name="connsiteX0" fmla="*/ 0 w 1695449"/>
              <a:gd name="connsiteY0" fmla="*/ 0 h 629011"/>
              <a:gd name="connsiteX1" fmla="*/ 1695449 w 1695449"/>
              <a:gd name="connsiteY1" fmla="*/ 0 h 629011"/>
              <a:gd name="connsiteX2" fmla="*/ 1695449 w 1695449"/>
              <a:gd name="connsiteY2" fmla="*/ 629011 h 629011"/>
              <a:gd name="connsiteX3" fmla="*/ 0 w 1695449"/>
              <a:gd name="connsiteY3" fmla="*/ 629011 h 629011"/>
              <a:gd name="connsiteX4" fmla="*/ 0 w 1695449"/>
              <a:gd name="connsiteY4" fmla="*/ 0 h 629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5449" h="629011">
                <a:moveTo>
                  <a:pt x="0" y="0"/>
                </a:moveTo>
                <a:lnTo>
                  <a:pt x="1695449" y="0"/>
                </a:lnTo>
                <a:lnTo>
                  <a:pt x="1695449" y="629011"/>
                </a:lnTo>
                <a:lnTo>
                  <a:pt x="0" y="62901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3792" tIns="113792" rIns="113792" bIns="0" numCol="1" spcCol="1270" anchor="t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600" b="0" kern="1200" dirty="0"/>
              <a:t>Защита информации</a:t>
            </a:r>
            <a:endParaRPr lang="ru-RU" sz="1600" kern="1200" dirty="0"/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xmlns="" id="{FF44F4BE-D385-420B-924B-E573F26F6815}"/>
              </a:ext>
            </a:extLst>
          </p:cNvPr>
          <p:cNvSpPr/>
          <p:nvPr/>
        </p:nvSpPr>
        <p:spPr>
          <a:xfrm>
            <a:off x="7117624" y="4315265"/>
            <a:ext cx="1695449" cy="1168164"/>
          </a:xfrm>
          <a:prstGeom prst="roundRect">
            <a:avLst/>
          </a:prstGeom>
          <a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7" name="Полилиния: фигура 26">
            <a:extLst>
              <a:ext uri="{FF2B5EF4-FFF2-40B4-BE49-F238E27FC236}">
                <a16:creationId xmlns:a16="http://schemas.microsoft.com/office/drawing/2014/main" xmlns="" id="{86AF63E7-80B2-4562-BD74-D9ED559F2165}"/>
              </a:ext>
            </a:extLst>
          </p:cNvPr>
          <p:cNvSpPr/>
          <p:nvPr/>
        </p:nvSpPr>
        <p:spPr>
          <a:xfrm>
            <a:off x="7117624" y="5432252"/>
            <a:ext cx="1695449" cy="629011"/>
          </a:xfrm>
          <a:custGeom>
            <a:avLst/>
            <a:gdLst>
              <a:gd name="connsiteX0" fmla="*/ 0 w 1695449"/>
              <a:gd name="connsiteY0" fmla="*/ 0 h 629011"/>
              <a:gd name="connsiteX1" fmla="*/ 1695449 w 1695449"/>
              <a:gd name="connsiteY1" fmla="*/ 0 h 629011"/>
              <a:gd name="connsiteX2" fmla="*/ 1695449 w 1695449"/>
              <a:gd name="connsiteY2" fmla="*/ 629011 h 629011"/>
              <a:gd name="connsiteX3" fmla="*/ 0 w 1695449"/>
              <a:gd name="connsiteY3" fmla="*/ 629011 h 629011"/>
              <a:gd name="connsiteX4" fmla="*/ 0 w 1695449"/>
              <a:gd name="connsiteY4" fmla="*/ 0 h 629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5449" h="629011">
                <a:moveTo>
                  <a:pt x="0" y="0"/>
                </a:moveTo>
                <a:lnTo>
                  <a:pt x="1695449" y="0"/>
                </a:lnTo>
                <a:lnTo>
                  <a:pt x="1695449" y="629011"/>
                </a:lnTo>
                <a:lnTo>
                  <a:pt x="0" y="62901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3792" tIns="113792" rIns="113792" bIns="0" numCol="1" spcCol="1270" anchor="t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600" b="0" kern="1200" dirty="0"/>
              <a:t>Электронные вычислительные машины</a:t>
            </a:r>
            <a:endParaRPr lang="ru-RU" sz="1600" kern="1200" dirty="0"/>
          </a:p>
        </p:txBody>
      </p: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xmlns="" id="{2A112CD6-87BB-4A9C-BD0A-F418F81618C2}"/>
              </a:ext>
            </a:extLst>
          </p:cNvPr>
          <p:cNvSpPr/>
          <p:nvPr/>
        </p:nvSpPr>
        <p:spPr>
          <a:xfrm>
            <a:off x="2511019" y="4315265"/>
            <a:ext cx="1695449" cy="1168164"/>
          </a:xfrm>
          <a:prstGeom prst="roundRect">
            <a:avLst/>
          </a:prstGeom>
          <a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 l="-18000" r="-18000"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9" name="Полилиния: фигура 28">
            <a:extLst>
              <a:ext uri="{FF2B5EF4-FFF2-40B4-BE49-F238E27FC236}">
                <a16:creationId xmlns:a16="http://schemas.microsoft.com/office/drawing/2014/main" xmlns="" id="{E2EB415C-D3AA-4B09-9270-3DED2959168D}"/>
              </a:ext>
            </a:extLst>
          </p:cNvPr>
          <p:cNvSpPr/>
          <p:nvPr/>
        </p:nvSpPr>
        <p:spPr>
          <a:xfrm>
            <a:off x="1835696" y="5432252"/>
            <a:ext cx="2900223" cy="629011"/>
          </a:xfrm>
          <a:custGeom>
            <a:avLst/>
            <a:gdLst>
              <a:gd name="connsiteX0" fmla="*/ 0 w 3638332"/>
              <a:gd name="connsiteY0" fmla="*/ 0 h 629011"/>
              <a:gd name="connsiteX1" fmla="*/ 3638332 w 3638332"/>
              <a:gd name="connsiteY1" fmla="*/ 0 h 629011"/>
              <a:gd name="connsiteX2" fmla="*/ 3638332 w 3638332"/>
              <a:gd name="connsiteY2" fmla="*/ 629011 h 629011"/>
              <a:gd name="connsiteX3" fmla="*/ 0 w 3638332"/>
              <a:gd name="connsiteY3" fmla="*/ 629011 h 629011"/>
              <a:gd name="connsiteX4" fmla="*/ 0 w 3638332"/>
              <a:gd name="connsiteY4" fmla="*/ 0 h 629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38332" h="629011">
                <a:moveTo>
                  <a:pt x="0" y="0"/>
                </a:moveTo>
                <a:lnTo>
                  <a:pt x="3638332" y="0"/>
                </a:lnTo>
                <a:lnTo>
                  <a:pt x="3638332" y="629011"/>
                </a:lnTo>
                <a:lnTo>
                  <a:pt x="0" y="62901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3792" tIns="113792" rIns="113792" bIns="0" numCol="1" spcCol="1270" anchor="t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250" b="0" kern="1200" dirty="0"/>
              <a:t>И</a:t>
            </a:r>
            <a:r>
              <a:rPr lang="ru-RU" sz="1250" b="0" i="0" kern="1200" dirty="0"/>
              <a:t>нформационно-аналитическое обеспечение управления в социальных и экономических системах</a:t>
            </a:r>
            <a:endParaRPr lang="ru-RU" sz="1250" kern="1200" dirty="0"/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xmlns="" id="{BFB6DF51-728A-4776-B18E-1CB881D92E95}"/>
              </a:ext>
            </a:extLst>
          </p:cNvPr>
          <p:cNvSpPr/>
          <p:nvPr/>
        </p:nvSpPr>
        <p:spPr>
          <a:xfrm>
            <a:off x="3812242" y="394857"/>
            <a:ext cx="1695449" cy="1168164"/>
          </a:xfrm>
          <a:prstGeom prst="roundRect">
            <a:avLst/>
          </a:prstGeom>
          <a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 l="-2000" r="-2000"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1" name="Полилиния: фигура 30">
            <a:extLst>
              <a:ext uri="{FF2B5EF4-FFF2-40B4-BE49-F238E27FC236}">
                <a16:creationId xmlns:a16="http://schemas.microsoft.com/office/drawing/2014/main" xmlns="" id="{153BE616-BF13-4AC4-A5C9-3A89F8793453}"/>
              </a:ext>
            </a:extLst>
          </p:cNvPr>
          <p:cNvSpPr/>
          <p:nvPr/>
        </p:nvSpPr>
        <p:spPr>
          <a:xfrm>
            <a:off x="3415802" y="1503845"/>
            <a:ext cx="2488329" cy="629011"/>
          </a:xfrm>
          <a:custGeom>
            <a:avLst/>
            <a:gdLst>
              <a:gd name="connsiteX0" fmla="*/ 0 w 2362676"/>
              <a:gd name="connsiteY0" fmla="*/ 0 h 629011"/>
              <a:gd name="connsiteX1" fmla="*/ 2362676 w 2362676"/>
              <a:gd name="connsiteY1" fmla="*/ 0 h 629011"/>
              <a:gd name="connsiteX2" fmla="*/ 2362676 w 2362676"/>
              <a:gd name="connsiteY2" fmla="*/ 629011 h 629011"/>
              <a:gd name="connsiteX3" fmla="*/ 0 w 2362676"/>
              <a:gd name="connsiteY3" fmla="*/ 629011 h 629011"/>
              <a:gd name="connsiteX4" fmla="*/ 0 w 2362676"/>
              <a:gd name="connsiteY4" fmla="*/ 0 h 629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2676" h="629011">
                <a:moveTo>
                  <a:pt x="0" y="0"/>
                </a:moveTo>
                <a:lnTo>
                  <a:pt x="2362676" y="0"/>
                </a:lnTo>
                <a:lnTo>
                  <a:pt x="2362676" y="629011"/>
                </a:lnTo>
                <a:lnTo>
                  <a:pt x="0" y="62901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3792" tIns="113792" rIns="113792" bIns="0" numCol="1" spcCol="1270" anchor="t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600" b="0" kern="1200" dirty="0"/>
              <a:t>Системы автоматического управления</a:t>
            </a:r>
            <a:endParaRPr lang="ru-RU" sz="1600" kern="1200" dirty="0"/>
          </a:p>
        </p:txBody>
      </p:sp>
      <p:sp>
        <p:nvSpPr>
          <p:cNvPr id="26624" name="Прямоугольник: скругленные углы 26623">
            <a:extLst>
              <a:ext uri="{FF2B5EF4-FFF2-40B4-BE49-F238E27FC236}">
                <a16:creationId xmlns:a16="http://schemas.microsoft.com/office/drawing/2014/main" xmlns="" id="{7F0C3178-A0D9-4EBB-AC80-067A74433AF3}"/>
              </a:ext>
            </a:extLst>
          </p:cNvPr>
          <p:cNvSpPr/>
          <p:nvPr/>
        </p:nvSpPr>
        <p:spPr>
          <a:xfrm>
            <a:off x="655944" y="2191688"/>
            <a:ext cx="1695449" cy="1168164"/>
          </a:xfrm>
          <a:prstGeom prst="roundRect">
            <a:avLst/>
          </a:prstGeom>
          <a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 l="-57000" r="-57000"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6625" name="Полилиния: фигура 26624">
            <a:extLst>
              <a:ext uri="{FF2B5EF4-FFF2-40B4-BE49-F238E27FC236}">
                <a16:creationId xmlns:a16="http://schemas.microsoft.com/office/drawing/2014/main" xmlns="" id="{67300EC7-6C24-4A8E-B7D2-870E2FBD3949}"/>
              </a:ext>
            </a:extLst>
          </p:cNvPr>
          <p:cNvSpPr/>
          <p:nvPr/>
        </p:nvSpPr>
        <p:spPr>
          <a:xfrm>
            <a:off x="511539" y="3345843"/>
            <a:ext cx="1984261" cy="629011"/>
          </a:xfrm>
          <a:custGeom>
            <a:avLst/>
            <a:gdLst>
              <a:gd name="connsiteX0" fmla="*/ 0 w 1695449"/>
              <a:gd name="connsiteY0" fmla="*/ 0 h 629011"/>
              <a:gd name="connsiteX1" fmla="*/ 1695449 w 1695449"/>
              <a:gd name="connsiteY1" fmla="*/ 0 h 629011"/>
              <a:gd name="connsiteX2" fmla="*/ 1695449 w 1695449"/>
              <a:gd name="connsiteY2" fmla="*/ 629011 h 629011"/>
              <a:gd name="connsiteX3" fmla="*/ 0 w 1695449"/>
              <a:gd name="connsiteY3" fmla="*/ 629011 h 629011"/>
              <a:gd name="connsiteX4" fmla="*/ 0 w 1695449"/>
              <a:gd name="connsiteY4" fmla="*/ 0 h 629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5449" h="629011">
                <a:moveTo>
                  <a:pt x="0" y="0"/>
                </a:moveTo>
                <a:lnTo>
                  <a:pt x="1695449" y="0"/>
                </a:lnTo>
                <a:lnTo>
                  <a:pt x="1695449" y="629011"/>
                </a:lnTo>
                <a:lnTo>
                  <a:pt x="0" y="62901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3792" tIns="113792" rIns="113792" bIns="0" numCol="1" spcCol="1270" anchor="t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600" b="0" kern="1200" dirty="0"/>
              <a:t>Конструировани</a:t>
            </a:r>
            <a:r>
              <a:rPr lang="ru-RU" sz="1600" dirty="0"/>
              <a:t>е</a:t>
            </a:r>
            <a:r>
              <a:rPr lang="ru-RU" sz="1600" b="0" kern="1200" dirty="0"/>
              <a:t> и производство радиоаппаратуры</a:t>
            </a:r>
            <a:endParaRPr lang="ru-RU" sz="1600" kern="1200" dirty="0"/>
          </a:p>
        </p:txBody>
      </p:sp>
      <p:sp>
        <p:nvSpPr>
          <p:cNvPr id="26626" name="Прямоугольник: скругленные углы 26625">
            <a:extLst>
              <a:ext uri="{FF2B5EF4-FFF2-40B4-BE49-F238E27FC236}">
                <a16:creationId xmlns:a16="http://schemas.microsoft.com/office/drawing/2014/main" xmlns="" id="{1E17AE77-7BA4-4916-AA85-86FB6F8BB53F}"/>
              </a:ext>
            </a:extLst>
          </p:cNvPr>
          <p:cNvSpPr/>
          <p:nvPr/>
        </p:nvSpPr>
        <p:spPr>
          <a:xfrm>
            <a:off x="6890325" y="386833"/>
            <a:ext cx="1695449" cy="1168164"/>
          </a:xfrm>
          <a:prstGeom prst="roundRect">
            <a:avLst/>
          </a:prstGeom>
          <a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 l="-2000" r="-2000"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6628" name="Полилиния: фигура 26627">
            <a:extLst>
              <a:ext uri="{FF2B5EF4-FFF2-40B4-BE49-F238E27FC236}">
                <a16:creationId xmlns:a16="http://schemas.microsoft.com/office/drawing/2014/main" xmlns="" id="{49E93CC1-2CBA-4B53-A8A8-C420D114DB94}"/>
              </a:ext>
            </a:extLst>
          </p:cNvPr>
          <p:cNvSpPr/>
          <p:nvPr/>
        </p:nvSpPr>
        <p:spPr>
          <a:xfrm>
            <a:off x="6567697" y="1503845"/>
            <a:ext cx="2340703" cy="629011"/>
          </a:xfrm>
          <a:custGeom>
            <a:avLst/>
            <a:gdLst>
              <a:gd name="connsiteX0" fmla="*/ 0 w 2340703"/>
              <a:gd name="connsiteY0" fmla="*/ 0 h 629011"/>
              <a:gd name="connsiteX1" fmla="*/ 2340703 w 2340703"/>
              <a:gd name="connsiteY1" fmla="*/ 0 h 629011"/>
              <a:gd name="connsiteX2" fmla="*/ 2340703 w 2340703"/>
              <a:gd name="connsiteY2" fmla="*/ 629011 h 629011"/>
              <a:gd name="connsiteX3" fmla="*/ 0 w 2340703"/>
              <a:gd name="connsiteY3" fmla="*/ 629011 h 629011"/>
              <a:gd name="connsiteX4" fmla="*/ 0 w 2340703"/>
              <a:gd name="connsiteY4" fmla="*/ 0 h 629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40703" h="629011">
                <a:moveTo>
                  <a:pt x="0" y="0"/>
                </a:moveTo>
                <a:lnTo>
                  <a:pt x="2340703" y="0"/>
                </a:lnTo>
                <a:lnTo>
                  <a:pt x="2340703" y="629011"/>
                </a:lnTo>
                <a:lnTo>
                  <a:pt x="0" y="62901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3792" tIns="113792" rIns="113792" bIns="0" numCol="1" spcCol="1270" anchor="t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600" b="0" kern="1200" dirty="0"/>
              <a:t>Информационно-измерительная техника</a:t>
            </a:r>
            <a:endParaRPr lang="ru-RU" sz="1600" kern="1200" dirty="0"/>
          </a:p>
        </p:txBody>
      </p:sp>
      <p:sp>
        <p:nvSpPr>
          <p:cNvPr id="26629" name="Прямоугольник: скругленные углы 26628">
            <a:extLst>
              <a:ext uri="{FF2B5EF4-FFF2-40B4-BE49-F238E27FC236}">
                <a16:creationId xmlns:a16="http://schemas.microsoft.com/office/drawing/2014/main" xmlns="" id="{0F8DE729-E5A9-4F2A-BD49-F0DA91B5E4A7}"/>
              </a:ext>
            </a:extLst>
          </p:cNvPr>
          <p:cNvSpPr/>
          <p:nvPr/>
        </p:nvSpPr>
        <p:spPr>
          <a:xfrm>
            <a:off x="6890323" y="2191688"/>
            <a:ext cx="1695449" cy="1168164"/>
          </a:xfrm>
          <a:prstGeom prst="roundRect">
            <a:avLst/>
          </a:prstGeom>
          <a:blipFill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 l="-29000" r="-29000"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6630" name="Полилиния: фигура 26629">
            <a:extLst>
              <a:ext uri="{FF2B5EF4-FFF2-40B4-BE49-F238E27FC236}">
                <a16:creationId xmlns:a16="http://schemas.microsoft.com/office/drawing/2014/main" xmlns="" id="{838F016B-9D15-462C-96B8-1DFB2D6C0A98}"/>
              </a:ext>
            </a:extLst>
          </p:cNvPr>
          <p:cNvSpPr/>
          <p:nvPr/>
        </p:nvSpPr>
        <p:spPr>
          <a:xfrm>
            <a:off x="6759901" y="3345843"/>
            <a:ext cx="2053172" cy="629011"/>
          </a:xfrm>
          <a:custGeom>
            <a:avLst/>
            <a:gdLst>
              <a:gd name="connsiteX0" fmla="*/ 0 w 2053172"/>
              <a:gd name="connsiteY0" fmla="*/ 0 h 629011"/>
              <a:gd name="connsiteX1" fmla="*/ 2053172 w 2053172"/>
              <a:gd name="connsiteY1" fmla="*/ 0 h 629011"/>
              <a:gd name="connsiteX2" fmla="*/ 2053172 w 2053172"/>
              <a:gd name="connsiteY2" fmla="*/ 629011 h 629011"/>
              <a:gd name="connsiteX3" fmla="*/ 0 w 2053172"/>
              <a:gd name="connsiteY3" fmla="*/ 629011 h 629011"/>
              <a:gd name="connsiteX4" fmla="*/ 0 w 2053172"/>
              <a:gd name="connsiteY4" fmla="*/ 0 h 629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53172" h="629011">
                <a:moveTo>
                  <a:pt x="0" y="0"/>
                </a:moveTo>
                <a:lnTo>
                  <a:pt x="2053172" y="0"/>
                </a:lnTo>
                <a:lnTo>
                  <a:pt x="2053172" y="629011"/>
                </a:lnTo>
                <a:lnTo>
                  <a:pt x="0" y="62901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3792" tIns="113792" rIns="113792" bIns="0" numCol="1" spcCol="1270" anchor="t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600" b="0" kern="1200" dirty="0"/>
              <a:t>Информационно-коммуникационные системы</a:t>
            </a:r>
            <a:endParaRPr lang="ru-RU" sz="1600" kern="1200" dirty="0"/>
          </a:p>
        </p:txBody>
      </p:sp>
    </p:spTree>
    <p:extLst>
      <p:ext uri="{BB962C8B-B14F-4D97-AF65-F5344CB8AC3E}">
        <p14:creationId xmlns:p14="http://schemas.microsoft.com/office/powerpoint/2010/main" xmlns="" val="379231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>
                <a:latin typeface="Roboto Slab" pitchFamily="2" charset="0"/>
                <a:ea typeface="Roboto Slab" pitchFamily="2" charset="0"/>
              </a:rPr>
              <a:t>Направление</a:t>
            </a:r>
            <a:r>
              <a:rPr lang="ru-RU" b="1" dirty="0"/>
              <a:t> </a:t>
            </a:r>
            <a:r>
              <a:rPr lang="ru-RU" dirty="0" smtClean="0">
                <a:latin typeface="Roboto Slab" pitchFamily="2" charset="0"/>
                <a:ea typeface="Roboto Slab" pitchFamily="2" charset="0"/>
              </a:rPr>
              <a:t>подготовки</a:t>
            </a:r>
            <a:endParaRPr lang="ru-RU" dirty="0"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BDB8C-06D5-4EBC-83B5-E996F8E704CB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ru-RU" b="1" dirty="0" smtClean="0"/>
              <a:t>02.03.02 </a:t>
            </a:r>
            <a:r>
              <a:rPr lang="ru-RU" dirty="0" smtClean="0"/>
              <a:t>Фундаментальная </a:t>
            </a:r>
            <a:r>
              <a:rPr lang="ru-RU" dirty="0"/>
              <a:t>информатика и </a:t>
            </a:r>
            <a:r>
              <a:rPr lang="ru-RU" dirty="0" smtClean="0"/>
              <a:t>информационные технологии</a:t>
            </a:r>
          </a:p>
          <a:p>
            <a:pPr fontAlgn="base"/>
            <a:r>
              <a:rPr lang="ru-RU" b="1" dirty="0"/>
              <a:t>09.03.01 </a:t>
            </a:r>
            <a:r>
              <a:rPr lang="ru-RU" dirty="0"/>
              <a:t>Информатика и вычислительная </a:t>
            </a:r>
            <a:r>
              <a:rPr lang="ru-RU" dirty="0" smtClean="0"/>
              <a:t>техника</a:t>
            </a:r>
            <a:endParaRPr lang="ru-RU" dirty="0"/>
          </a:p>
          <a:p>
            <a:pPr fontAlgn="base"/>
            <a:r>
              <a:rPr lang="ru-RU" b="1" dirty="0"/>
              <a:t>09.03.04 </a:t>
            </a:r>
            <a:r>
              <a:rPr lang="ru-RU" dirty="0"/>
              <a:t>Программная инженерия</a:t>
            </a:r>
          </a:p>
          <a:p>
            <a:pPr fontAlgn="base"/>
            <a:r>
              <a:rPr lang="ru-RU" b="1" dirty="0" smtClean="0"/>
              <a:t>10.03.01</a:t>
            </a:r>
            <a:r>
              <a:rPr lang="ru-RU" dirty="0" smtClean="0"/>
              <a:t> Информационная безопасность</a:t>
            </a:r>
            <a:endParaRPr lang="ru-RU" b="1" dirty="0" smtClean="0"/>
          </a:p>
          <a:p>
            <a:pPr fontAlgn="base"/>
            <a:r>
              <a:rPr lang="ru-RU" b="1" dirty="0" smtClean="0"/>
              <a:t>10.05.03 </a:t>
            </a:r>
            <a:r>
              <a:rPr lang="ru-RU" dirty="0"/>
              <a:t>Информационная </a:t>
            </a:r>
            <a:r>
              <a:rPr lang="ru-RU" dirty="0" smtClean="0"/>
              <a:t>безопасность автоматизированных систем</a:t>
            </a:r>
            <a:endParaRPr lang="ru-RU" dirty="0"/>
          </a:p>
          <a:p>
            <a:pPr fontAlgn="base"/>
            <a:r>
              <a:rPr lang="ru-RU" b="1" dirty="0" smtClean="0"/>
              <a:t>11.03.02 </a:t>
            </a:r>
            <a:r>
              <a:rPr lang="ru-RU" dirty="0"/>
              <a:t>Инфокоммуникационные технологии и системы связи</a:t>
            </a:r>
          </a:p>
          <a:p>
            <a:pPr fontAlgn="base"/>
            <a:r>
              <a:rPr lang="ru-RU" b="1" dirty="0"/>
              <a:t>11.05.01 </a:t>
            </a:r>
            <a:r>
              <a:rPr lang="ru-RU" dirty="0"/>
              <a:t>Радиоэлектронные </a:t>
            </a:r>
            <a:r>
              <a:rPr lang="ru-RU" dirty="0" smtClean="0"/>
              <a:t>системы </a:t>
            </a:r>
            <a:r>
              <a:rPr lang="ru-RU" dirty="0"/>
              <a:t>и комплексы</a:t>
            </a:r>
          </a:p>
          <a:p>
            <a:pPr fontAlgn="base"/>
            <a:r>
              <a:rPr lang="ru-RU" b="1" dirty="0" smtClean="0"/>
              <a:t>11.03.03 </a:t>
            </a:r>
            <a:r>
              <a:rPr lang="ru-RU" dirty="0" smtClean="0"/>
              <a:t>Конструирование </a:t>
            </a:r>
            <a:r>
              <a:rPr lang="ru-RU" dirty="0"/>
              <a:t>и технология электронных средств</a:t>
            </a:r>
          </a:p>
          <a:p>
            <a:pPr fontAlgn="base"/>
            <a:r>
              <a:rPr lang="ru-RU" b="1" dirty="0" smtClean="0"/>
              <a:t>12.03.01 </a:t>
            </a:r>
            <a:r>
              <a:rPr lang="ru-RU" dirty="0" smtClean="0"/>
              <a:t>Приборостроение</a:t>
            </a:r>
            <a:endParaRPr lang="ru-RU" dirty="0"/>
          </a:p>
          <a:p>
            <a:pPr fontAlgn="base"/>
            <a:r>
              <a:rPr lang="ru-RU" b="1" dirty="0"/>
              <a:t>24.05.06</a:t>
            </a:r>
            <a:r>
              <a:rPr lang="ru-RU" dirty="0"/>
              <a:t> Системы управления </a:t>
            </a:r>
            <a:r>
              <a:rPr lang="ru-RU" dirty="0" smtClean="0"/>
              <a:t>летательными аппаратами</a:t>
            </a:r>
            <a:endParaRPr lang="ru-RU" dirty="0"/>
          </a:p>
          <a:p>
            <a:pPr fontAlgn="base"/>
            <a:r>
              <a:rPr lang="ru-RU" b="1" dirty="0"/>
              <a:t>24.04.02 </a:t>
            </a:r>
            <a:r>
              <a:rPr lang="ru-RU" dirty="0" smtClean="0"/>
              <a:t>Системы управления движением </a:t>
            </a:r>
            <a:r>
              <a:rPr lang="ru-RU" dirty="0"/>
              <a:t>и навигация</a:t>
            </a:r>
          </a:p>
          <a:p>
            <a:pPr fontAlgn="base"/>
            <a:r>
              <a:rPr lang="ru-RU" b="1" dirty="0" smtClean="0"/>
              <a:t>27.03.04 </a:t>
            </a:r>
            <a:r>
              <a:rPr lang="ru-RU" dirty="0" smtClean="0"/>
              <a:t>Управление </a:t>
            </a:r>
            <a:r>
              <a:rPr lang="ru-RU" dirty="0"/>
              <a:t>в технических </a:t>
            </a:r>
            <a:r>
              <a:rPr lang="ru-RU" dirty="0" smtClean="0"/>
              <a:t>системах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0425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1556</TotalTime>
  <Words>1466</Words>
  <Application>Microsoft Office PowerPoint</Application>
  <PresentationFormat>Экран (4:3)</PresentationFormat>
  <Paragraphs>301</Paragraphs>
  <Slides>28</Slides>
  <Notes>21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Слайд 1</vt:lpstr>
      <vt:lpstr>Южно-Уральский государственный университет</vt:lpstr>
      <vt:lpstr>Южно-Уральский государственный университет</vt:lpstr>
      <vt:lpstr> Образовательные программы</vt:lpstr>
      <vt:lpstr>Слайд 5</vt:lpstr>
      <vt:lpstr>ВШ ЭКН Сегодня</vt:lpstr>
      <vt:lpstr>Система подготовки</vt:lpstr>
      <vt:lpstr>Слайд 8</vt:lpstr>
      <vt:lpstr>Направление подготовки</vt:lpstr>
      <vt:lpstr>Как стать частью ВШ ЭКН</vt:lpstr>
      <vt:lpstr>Дополнительные баллы</vt:lpstr>
      <vt:lpstr>Данные по приему 2018 года. Бакалавриат</vt:lpstr>
      <vt:lpstr>Данные по приему 2018 года. Специалитет</vt:lpstr>
      <vt:lpstr>Лаборатории ВШ ЭКН:</vt:lpstr>
      <vt:lpstr>Лаборатории ВШ ЭКН: </vt:lpstr>
      <vt:lpstr>Лаборатории ВШ ЭКН: </vt:lpstr>
      <vt:lpstr>Лаборатория суперкомпьютерного моделирования ЮУрГУ</vt:lpstr>
      <vt:lpstr>Слайд 18</vt:lpstr>
      <vt:lpstr>Международные научные лаборатории</vt:lpstr>
      <vt:lpstr>Промышленные партнеры ВШ ЭКН</vt:lpstr>
      <vt:lpstr>Зарубежное сотрудничество</vt:lpstr>
      <vt:lpstr>Лекции ученых мирового уровня в ВШ ЭКН</vt:lpstr>
      <vt:lpstr>Инновации с первого курса</vt:lpstr>
      <vt:lpstr>Участвуй и побеждай!</vt:lpstr>
      <vt:lpstr>Слайд 25</vt:lpstr>
      <vt:lpstr>Дни открытых дверей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Южно-Уральский государственный</dc:title>
  <dc:creator>User</dc:creator>
  <cp:lastModifiedBy>Пользователь Windows</cp:lastModifiedBy>
  <cp:revision>143</cp:revision>
  <dcterms:created xsi:type="dcterms:W3CDTF">2017-11-07T17:33:52Z</dcterms:created>
  <dcterms:modified xsi:type="dcterms:W3CDTF">2019-06-17T14:42:36Z</dcterms:modified>
</cp:coreProperties>
</file>